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256" r:id="rId2"/>
    <p:sldId id="371" r:id="rId3"/>
    <p:sldId id="374" r:id="rId4"/>
    <p:sldId id="269" r:id="rId5"/>
    <p:sldId id="375" r:id="rId6"/>
    <p:sldId id="272" r:id="rId7"/>
    <p:sldId id="273"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291DCF"/>
    <a:srgbClr val="DDD203"/>
    <a:srgbClr val="00F301"/>
    <a:srgbClr val="00C20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67"/>
    <p:restoredTop sz="91346"/>
  </p:normalViewPr>
  <p:slideViewPr>
    <p:cSldViewPr snapToGrid="0" snapToObjects="1">
      <p:cViewPr varScale="1">
        <p:scale>
          <a:sx n="111" d="100"/>
          <a:sy n="111" d="100"/>
        </p:scale>
        <p:origin x="1552" y="1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image" Target="../media/image1.emf"/><Relationship Id="rId5" Type="http://schemas.openxmlformats.org/officeDocument/2006/relationships/image" Target="../media/image5.emf"/><Relationship Id="rId4"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image" Target="../media/image2.emf"/><Relationship Id="rId4"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image" Target="../media/image6.e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image" Target="../media/image2.emf"/><Relationship Id="rId6" Type="http://schemas.openxmlformats.org/officeDocument/2006/relationships/image" Target="../media/image10.emf"/><Relationship Id="rId5" Type="http://schemas.openxmlformats.org/officeDocument/2006/relationships/image" Target="../media/image9.emf"/><Relationship Id="rId4" Type="http://schemas.openxmlformats.org/officeDocument/2006/relationships/image" Target="../media/image5.e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emf"/><Relationship Id="rId1" Type="http://schemas.openxmlformats.org/officeDocument/2006/relationships/image" Target="../media/image12.emf"/><Relationship Id="rId4" Type="http://schemas.openxmlformats.org/officeDocument/2006/relationships/image" Target="../media/image1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5F98C0E-6832-074D-BBD9-5F4E4085A201}" type="datetimeFigureOut">
              <a:rPr lang="en-US" smtClean="0"/>
              <a:t>10/7/20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73524DA-5233-E047-818D-2F715EAA011E}" type="slidenum">
              <a:rPr lang="en-US" smtClean="0"/>
              <a:t>‹#›</a:t>
            </a:fld>
            <a:endParaRPr lang="en-US"/>
          </a:p>
        </p:txBody>
      </p:sp>
    </p:spTree>
    <p:extLst>
      <p:ext uri="{BB962C8B-B14F-4D97-AF65-F5344CB8AC3E}">
        <p14:creationId xmlns:p14="http://schemas.microsoft.com/office/powerpoint/2010/main" val="42585804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E5DEA3-5ADD-1946-B2F9-982EF2A50963}" type="slidenum">
              <a:rPr lang="en-US" smtClean="0"/>
              <a:t>1</a:t>
            </a:fld>
            <a:endParaRPr lang="en-US"/>
          </a:p>
        </p:txBody>
      </p:sp>
    </p:spTree>
    <p:extLst>
      <p:ext uri="{BB962C8B-B14F-4D97-AF65-F5344CB8AC3E}">
        <p14:creationId xmlns:p14="http://schemas.microsoft.com/office/powerpoint/2010/main" val="18975956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pple Chancery" panose="03020702040506060504" pitchFamily="66" charset="-79"/>
                <a:cs typeface="Apple Chancery" panose="03020702040506060504" pitchFamily="66" charset="-79"/>
              </a:defRPr>
            </a:lvl1pPr>
          </a:lstStyle>
          <a:p>
            <a:r>
              <a:rPr lang="en-US" dirty="0"/>
              <a:t>Click to edit Master title style</a:t>
            </a:r>
          </a:p>
        </p:txBody>
      </p:sp>
      <p:sp>
        <p:nvSpPr>
          <p:cNvPr id="3" name="Content Placeholder 2"/>
          <p:cNvSpPr>
            <a:spLocks noGrp="1"/>
          </p:cNvSpPr>
          <p:nvPr>
            <p:ph idx="1"/>
          </p:nvPr>
        </p:nvSpPr>
        <p:spPr/>
        <p:txBody>
          <a:bodyPr/>
          <a:lstStyle>
            <a:lvl1pPr>
              <a:defRPr sz="2400">
                <a:latin typeface="Times New Roman" panose="02020603050405020304" pitchFamily="18" charset="0"/>
                <a:cs typeface="Times New Roman" panose="02020603050405020304" pitchFamily="18" charset="0"/>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401763294"/>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579242007"/>
      </p:ext>
    </p:extLst>
  </p:cSld>
  <p:clrMap bg1="lt1" tx1="dk1" bg2="lt2" tx2="dk2" accent1="accent1" accent2="accent2" accent3="accent3" accent4="accent4" accent5="accent5" accent6="accent6" hlink="hlink" folHlink="folHlink"/>
  <p:sldLayoutIdLst>
    <p:sldLayoutId id="2147483650" r:id="rId1"/>
  </p:sldLayoutIdLst>
  <p:txStyles>
    <p:titleStyle>
      <a:lvl1pPr algn="ctr" defTabSz="457200" rtl="0" eaLnBrk="1" latinLnBrk="0" hangingPunct="1">
        <a:spcBef>
          <a:spcPct val="0"/>
        </a:spcBef>
        <a:buNone/>
        <a:defRPr sz="4000" kern="1200">
          <a:solidFill>
            <a:srgbClr val="FF0000"/>
          </a:solidFill>
          <a:latin typeface="Apple Chancery" panose="03020702040506060504" pitchFamily="66" charset="-79"/>
          <a:ea typeface="+mj-ea"/>
          <a:cs typeface="Apple Chancery" panose="03020702040506060504" pitchFamily="66" charset="-79"/>
        </a:defRPr>
      </a:lvl1pPr>
    </p:titleStyle>
    <p:bodyStyle>
      <a:lvl1pPr marL="342900" indent="-342900" algn="l" defTabSz="457200" rtl="0" eaLnBrk="1" latinLnBrk="0" hangingPunct="1">
        <a:spcBef>
          <a:spcPct val="20000"/>
        </a:spcBef>
        <a:buFont typeface="Arial"/>
        <a:buChar char="•"/>
        <a:defRPr sz="2400" kern="1200">
          <a:solidFill>
            <a:schemeClr val="tx1"/>
          </a:solidFill>
          <a:latin typeface="Times New Roman" panose="02020603050405020304" pitchFamily="18" charset="0"/>
          <a:ea typeface="+mn-ea"/>
          <a:cs typeface="Times New Roman" panose="02020603050405020304" pitchFamily="18" charset="0"/>
        </a:defRPr>
      </a:lvl1pPr>
      <a:lvl2pPr marL="742950" indent="-285750" algn="l" defTabSz="457200" rtl="0" eaLnBrk="1" latinLnBrk="0" hangingPunct="1">
        <a:spcBef>
          <a:spcPct val="20000"/>
        </a:spcBef>
        <a:buFont typeface="Arial"/>
        <a:buChar char="–"/>
        <a:defRPr sz="20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457200" rtl="0" eaLnBrk="1" latinLnBrk="0" hangingPunct="1">
        <a:spcBef>
          <a:spcPct val="20000"/>
        </a:spcBef>
        <a:buFont typeface="Arial"/>
        <a:buChar char="•"/>
        <a:defRPr sz="18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457200" rtl="0" eaLnBrk="1" latinLnBrk="0" hangingPunct="1">
        <a:spcBef>
          <a:spcPct val="20000"/>
        </a:spcBef>
        <a:buFont typeface="Arial"/>
        <a:buChar char="–"/>
        <a:defRPr sz="16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457200" rtl="0" eaLnBrk="1" latinLnBrk="0" hangingPunct="1">
        <a:spcBef>
          <a:spcPct val="20000"/>
        </a:spcBef>
        <a:buFont typeface="Arial"/>
        <a:buChar char="»"/>
        <a:defRPr sz="16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3.bin"/><Relationship Id="rId13" Type="http://schemas.openxmlformats.org/officeDocument/2006/relationships/image" Target="../media/image5.emf"/><Relationship Id="rId3" Type="http://schemas.openxmlformats.org/officeDocument/2006/relationships/image" Target="../media/image24.png"/><Relationship Id="rId7" Type="http://schemas.openxmlformats.org/officeDocument/2006/relationships/image" Target="../media/image2.emf"/><Relationship Id="rId12" Type="http://schemas.openxmlformats.org/officeDocument/2006/relationships/oleObject" Target="../embeddings/oleObject5.bin"/><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4.emf"/><Relationship Id="rId5" Type="http://schemas.openxmlformats.org/officeDocument/2006/relationships/image" Target="../media/image1.emf"/><Relationship Id="rId10" Type="http://schemas.openxmlformats.org/officeDocument/2006/relationships/oleObject" Target="../embeddings/oleObject4.bin"/><Relationship Id="rId4" Type="http://schemas.openxmlformats.org/officeDocument/2006/relationships/oleObject" Target="../embeddings/oleObject1.bin"/><Relationship Id="rId9" Type="http://schemas.openxmlformats.org/officeDocument/2006/relationships/image" Target="../media/image3.emf"/></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8.bin"/><Relationship Id="rId3" Type="http://schemas.openxmlformats.org/officeDocument/2006/relationships/image" Target="../media/image24.png"/><Relationship Id="rId7" Type="http://schemas.openxmlformats.org/officeDocument/2006/relationships/image" Target="../media/image3.emf"/><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oleObject" Target="../embeddings/oleObject7.bin"/><Relationship Id="rId11" Type="http://schemas.openxmlformats.org/officeDocument/2006/relationships/image" Target="../media/image5.emf"/><Relationship Id="rId5" Type="http://schemas.openxmlformats.org/officeDocument/2006/relationships/image" Target="../media/image2.emf"/><Relationship Id="rId10" Type="http://schemas.openxmlformats.org/officeDocument/2006/relationships/oleObject" Target="../embeddings/oleObject9.bin"/><Relationship Id="rId4" Type="http://schemas.openxmlformats.org/officeDocument/2006/relationships/oleObject" Target="../embeddings/oleObject6.bin"/><Relationship Id="rId9" Type="http://schemas.openxmlformats.org/officeDocument/2006/relationships/image" Target="../media/image4.e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0.bin"/><Relationship Id="rId7" Type="http://schemas.openxmlformats.org/officeDocument/2006/relationships/image" Target="../media/image7.png"/><Relationship Id="rId2" Type="http://schemas.openxmlformats.org/officeDocument/2006/relationships/slideLayout" Target="../slideLayouts/slideLayout1.xml"/><Relationship Id="rId1" Type="http://schemas.openxmlformats.org/officeDocument/2006/relationships/vmlDrawing" Target="../drawings/vmlDrawing3.vml"/><Relationship Id="rId6" Type="http://schemas.openxmlformats.org/officeDocument/2006/relationships/oleObject" Target="../embeddings/oleObject11.bin"/><Relationship Id="rId5" Type="http://schemas.openxmlformats.org/officeDocument/2006/relationships/image" Target="../media/image8.png"/><Relationship Id="rId4" Type="http://schemas.openxmlformats.org/officeDocument/2006/relationships/image" Target="../media/image6.emf"/></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14.bin"/><Relationship Id="rId13" Type="http://schemas.openxmlformats.org/officeDocument/2006/relationships/image" Target="../media/image9.emf"/><Relationship Id="rId3" Type="http://schemas.openxmlformats.org/officeDocument/2006/relationships/image" Target="../media/image11.png"/><Relationship Id="rId7" Type="http://schemas.openxmlformats.org/officeDocument/2006/relationships/image" Target="../media/image3.emf"/><Relationship Id="rId12" Type="http://schemas.openxmlformats.org/officeDocument/2006/relationships/oleObject" Target="../embeddings/oleObject16.bin"/><Relationship Id="rId2" Type="http://schemas.openxmlformats.org/officeDocument/2006/relationships/slideLayout" Target="../slideLayouts/slideLayout1.xml"/><Relationship Id="rId1" Type="http://schemas.openxmlformats.org/officeDocument/2006/relationships/vmlDrawing" Target="../drawings/vmlDrawing4.vml"/><Relationship Id="rId6" Type="http://schemas.openxmlformats.org/officeDocument/2006/relationships/oleObject" Target="../embeddings/oleObject13.bin"/><Relationship Id="rId11" Type="http://schemas.openxmlformats.org/officeDocument/2006/relationships/image" Target="../media/image5.emf"/><Relationship Id="rId5" Type="http://schemas.openxmlformats.org/officeDocument/2006/relationships/image" Target="../media/image2.emf"/><Relationship Id="rId15" Type="http://schemas.openxmlformats.org/officeDocument/2006/relationships/image" Target="../media/image10.emf"/><Relationship Id="rId10" Type="http://schemas.openxmlformats.org/officeDocument/2006/relationships/oleObject" Target="../embeddings/oleObject15.bin"/><Relationship Id="rId4" Type="http://schemas.openxmlformats.org/officeDocument/2006/relationships/oleObject" Target="../embeddings/oleObject12.bin"/><Relationship Id="rId9" Type="http://schemas.openxmlformats.org/officeDocument/2006/relationships/image" Target="../media/image4.emf"/><Relationship Id="rId14" Type="http://schemas.openxmlformats.org/officeDocument/2006/relationships/oleObject" Target="../embeddings/oleObject17.bin"/></Relationships>
</file>

<file path=ppt/slides/_rels/slide6.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3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8" Type="http://schemas.openxmlformats.org/officeDocument/2006/relationships/image" Target="../media/image13.emf"/><Relationship Id="rId3" Type="http://schemas.openxmlformats.org/officeDocument/2006/relationships/oleObject" Target="../embeddings/oleObject18.bin"/><Relationship Id="rId7" Type="http://schemas.openxmlformats.org/officeDocument/2006/relationships/oleObject" Target="../embeddings/oleObject21.bin"/><Relationship Id="rId12" Type="http://schemas.openxmlformats.org/officeDocument/2006/relationships/image" Target="../media/image15.emf"/><Relationship Id="rId2" Type="http://schemas.openxmlformats.org/officeDocument/2006/relationships/slideLayout" Target="../slideLayouts/slideLayout1.xml"/><Relationship Id="rId1" Type="http://schemas.openxmlformats.org/officeDocument/2006/relationships/vmlDrawing" Target="../drawings/vmlDrawing5.vml"/><Relationship Id="rId6" Type="http://schemas.openxmlformats.org/officeDocument/2006/relationships/image" Target="../media/image12.emf"/><Relationship Id="rId11" Type="http://schemas.openxmlformats.org/officeDocument/2006/relationships/oleObject" Target="../embeddings/oleObject23.bin"/><Relationship Id="rId5" Type="http://schemas.openxmlformats.org/officeDocument/2006/relationships/oleObject" Target="../embeddings/oleObject20.bin"/><Relationship Id="rId10" Type="http://schemas.openxmlformats.org/officeDocument/2006/relationships/image" Target="../media/image14.emf"/><Relationship Id="rId4" Type="http://schemas.openxmlformats.org/officeDocument/2006/relationships/oleObject" Target="../embeddings/oleObject19.bin"/><Relationship Id="rId9" Type="http://schemas.openxmlformats.org/officeDocument/2006/relationships/oleObject" Target="../embeddings/oleObject22.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General announcements</a:t>
            </a:r>
          </a:p>
        </p:txBody>
      </p:sp>
    </p:spTree>
    <p:extLst>
      <p:ext uri="{BB962C8B-B14F-4D97-AF65-F5344CB8AC3E}">
        <p14:creationId xmlns:p14="http://schemas.microsoft.com/office/powerpoint/2010/main" val="10997122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27000" y="170418"/>
                <a:ext cx="8229600" cy="2864882"/>
              </a:xfrm>
            </p:spPr>
            <p:txBody>
              <a:bodyPr>
                <a:normAutofit/>
              </a:bodyPr>
              <a:lstStyle/>
              <a:p>
                <a:r>
                  <a:rPr lang="en-US" dirty="0"/>
                  <a:t> A 5-kg box sits at the top of a 6-m high ramp that is inclined at 30° above the horizontal. For this ramp, </a:t>
                </a:r>
                <a14:m>
                  <m:oMath xmlns:m="http://schemas.openxmlformats.org/officeDocument/2006/math">
                    <m:sSub>
                      <m:sSubPr>
                        <m:ctrlPr>
                          <a:rPr lang="en-US" i="1" smtClean="0">
                            <a:latin typeface="Cambria Math" panose="02040503050406030204" pitchFamily="18" charset="0"/>
                          </a:rPr>
                        </m:ctrlPr>
                      </m:sSubPr>
                      <m:e>
                        <m:r>
                          <a:rPr lang="en-US" i="1" smtClean="0">
                            <a:latin typeface="Cambria Math" charset="0"/>
                            <a:ea typeface="Cambria Math" charset="0"/>
                            <a:cs typeface="Cambria Math" charset="0"/>
                          </a:rPr>
                          <m:t>𝜇</m:t>
                        </m:r>
                      </m:e>
                      <m:sub>
                        <m:r>
                          <a:rPr lang="en-US" b="0" i="1" smtClean="0">
                            <a:latin typeface="Cambria Math" charset="0"/>
                          </a:rPr>
                          <m:t>𝑠</m:t>
                        </m:r>
                      </m:sub>
                    </m:sSub>
                    <m:r>
                      <a:rPr lang="en-US" b="0" i="1" smtClean="0">
                        <a:latin typeface="Cambria Math" charset="0"/>
                      </a:rPr>
                      <m:t>=0.3</m:t>
                    </m:r>
                  </m:oMath>
                </a14:m>
                <a:r>
                  <a:rPr lang="en-US" dirty="0"/>
                  <a:t> and </a:t>
                </a:r>
                <a14:m>
                  <m:oMath xmlns:m="http://schemas.openxmlformats.org/officeDocument/2006/math">
                    <m:sSub>
                      <m:sSubPr>
                        <m:ctrlPr>
                          <a:rPr lang="en-US" i="1" smtClean="0">
                            <a:latin typeface="Cambria Math" panose="02040503050406030204" pitchFamily="18" charset="0"/>
                          </a:rPr>
                        </m:ctrlPr>
                      </m:sSubPr>
                      <m:e>
                        <m:r>
                          <a:rPr lang="en-US" i="1" smtClean="0">
                            <a:latin typeface="Cambria Math" charset="0"/>
                            <a:ea typeface="Cambria Math" charset="0"/>
                            <a:cs typeface="Cambria Math" charset="0"/>
                          </a:rPr>
                          <m:t>𝜇</m:t>
                        </m:r>
                      </m:e>
                      <m:sub>
                        <m:r>
                          <a:rPr lang="en-US" b="0" i="1" smtClean="0">
                            <a:latin typeface="Cambria Math" charset="0"/>
                          </a:rPr>
                          <m:t>𝑘</m:t>
                        </m:r>
                      </m:sub>
                    </m:sSub>
                    <m:r>
                      <a:rPr lang="en-US" b="0" i="1" smtClean="0">
                        <a:latin typeface="Cambria Math" charset="0"/>
                      </a:rPr>
                      <m:t>=0.15</m:t>
                    </m:r>
                  </m:oMath>
                </a14:m>
                <a:r>
                  <a:rPr lang="en-US" dirty="0"/>
                  <a:t>.  </a:t>
                </a:r>
              </a:p>
              <a:p>
                <a:endParaRPr lang="en-US" dirty="0"/>
              </a:p>
              <a:p>
                <a:endParaRPr lang="en-US" dirty="0"/>
              </a:p>
              <a:p>
                <a:endParaRPr lang="en-US" dirty="0"/>
              </a:p>
              <a:p>
                <a:endParaRPr lang="en-US" dirty="0"/>
              </a:p>
              <a:p>
                <a:pPr lvl="1"/>
                <a:endParaRPr lang="en-US" dirty="0"/>
              </a:p>
              <a:p>
                <a:pPr marL="457200" lvl="1" indent="0">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27000" y="170418"/>
                <a:ext cx="8229600" cy="2864882"/>
              </a:xfrm>
              <a:blipFill>
                <a:blip r:embed="rId3"/>
                <a:stretch>
                  <a:fillRect l="-924" t="-1322"/>
                </a:stretch>
              </a:blipFill>
            </p:spPr>
            <p:txBody>
              <a:bodyPr/>
              <a:lstStyle/>
              <a:p>
                <a:r>
                  <a:rPr lang="en-US">
                    <a:noFill/>
                  </a:rPr>
                  <a:t> </a:t>
                </a:r>
              </a:p>
            </p:txBody>
          </p:sp>
        </mc:Fallback>
      </mc:AlternateContent>
      <p:sp>
        <p:nvSpPr>
          <p:cNvPr id="4" name="Right Triangle 3"/>
          <p:cNvSpPr/>
          <p:nvPr/>
        </p:nvSpPr>
        <p:spPr>
          <a:xfrm>
            <a:off x="2239537" y="1486543"/>
            <a:ext cx="6324600" cy="140970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6938537" y="2565011"/>
            <a:ext cx="711200" cy="369332"/>
          </a:xfrm>
          <a:prstGeom prst="rect">
            <a:avLst/>
          </a:prstGeom>
          <a:noFill/>
        </p:spPr>
        <p:txBody>
          <a:bodyPr wrap="square" rtlCol="0">
            <a:spAutoFit/>
          </a:bodyPr>
          <a:lstStyle/>
          <a:p>
            <a:r>
              <a:rPr lang="en-US" dirty="0"/>
              <a:t>30°</a:t>
            </a:r>
          </a:p>
        </p:txBody>
      </p:sp>
      <p:sp>
        <p:nvSpPr>
          <p:cNvPr id="6" name="Rectangle 5"/>
          <p:cNvSpPr/>
          <p:nvPr/>
        </p:nvSpPr>
        <p:spPr>
          <a:xfrm rot="802466">
            <a:off x="2267028" y="1212067"/>
            <a:ext cx="337302" cy="301419"/>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p:cNvCxnSpPr/>
          <p:nvPr/>
        </p:nvCxnSpPr>
        <p:spPr>
          <a:xfrm>
            <a:off x="2049037" y="1486543"/>
            <a:ext cx="0" cy="140970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1432379" y="1959056"/>
            <a:ext cx="1003300" cy="369332"/>
          </a:xfrm>
          <a:prstGeom prst="rect">
            <a:avLst/>
          </a:prstGeom>
          <a:noFill/>
        </p:spPr>
        <p:txBody>
          <a:bodyPr wrap="square" rtlCol="0">
            <a:spAutoFit/>
          </a:bodyPr>
          <a:lstStyle/>
          <a:p>
            <a:r>
              <a:rPr lang="en-US">
                <a:latin typeface="Palatino Linotype" charset="0"/>
                <a:ea typeface="Palatino Linotype" charset="0"/>
                <a:cs typeface="Palatino Linotype" charset="0"/>
              </a:rPr>
              <a:t>6 m</a:t>
            </a:r>
          </a:p>
        </p:txBody>
      </p:sp>
      <p:graphicFrame>
        <p:nvGraphicFramePr>
          <p:cNvPr id="11" name="Object 10">
            <a:extLst>
              <a:ext uri="{FF2B5EF4-FFF2-40B4-BE49-F238E27FC236}">
                <a16:creationId xmlns:a16="http://schemas.microsoft.com/office/drawing/2014/main" id="{7D4F4644-E990-9440-8B85-47857AA9A16A}"/>
              </a:ext>
            </a:extLst>
          </p:cNvPr>
          <p:cNvGraphicFramePr>
            <a:graphicFrameLocks noChangeAspect="1"/>
          </p:cNvGraphicFramePr>
          <p:nvPr>
            <p:extLst>
              <p:ext uri="{D42A27DB-BD31-4B8C-83A1-F6EECF244321}">
                <p14:modId xmlns:p14="http://schemas.microsoft.com/office/powerpoint/2010/main" val="4267261844"/>
              </p:ext>
            </p:extLst>
          </p:nvPr>
        </p:nvGraphicFramePr>
        <p:xfrm>
          <a:off x="411163" y="3925888"/>
          <a:ext cx="8247062" cy="2490787"/>
        </p:xfrm>
        <a:graphic>
          <a:graphicData uri="http://schemas.openxmlformats.org/presentationml/2006/ole">
            <mc:AlternateContent xmlns:mc="http://schemas.openxmlformats.org/markup-compatibility/2006">
              <mc:Choice xmlns:v="urn:schemas-microsoft-com:vml" Requires="v">
                <p:oleObj spid="_x0000_s14414" r:id="rId4" imgW="5854700" imgH="1765300" progId="Equation.DSMT4">
                  <p:embed/>
                </p:oleObj>
              </mc:Choice>
              <mc:Fallback>
                <p:oleObj r:id="rId4" imgW="5854700" imgH="1765300" progId="Equation.DSMT4">
                  <p:embed/>
                  <p:pic>
                    <p:nvPicPr>
                      <p:cNvPr id="13" name="Object 12">
                        <a:extLst>
                          <a:ext uri="{FF2B5EF4-FFF2-40B4-BE49-F238E27FC236}">
                            <a16:creationId xmlns:a16="http://schemas.microsoft.com/office/drawing/2014/main" id="{81E9DA8A-C990-0B42-A221-DBD13AA31F3A}"/>
                          </a:ext>
                        </a:extLst>
                      </p:cNvPr>
                      <p:cNvPicPr/>
                      <p:nvPr/>
                    </p:nvPicPr>
                    <p:blipFill>
                      <a:blip r:embed="rId5"/>
                      <a:stretch>
                        <a:fillRect/>
                      </a:stretch>
                    </p:blipFill>
                    <p:spPr>
                      <a:xfrm>
                        <a:off x="411163" y="3925888"/>
                        <a:ext cx="8247062" cy="2490787"/>
                      </a:xfrm>
                      <a:prstGeom prst="rect">
                        <a:avLst/>
                      </a:prstGeom>
                    </p:spPr>
                  </p:pic>
                </p:oleObj>
              </mc:Fallback>
            </mc:AlternateContent>
          </a:graphicData>
        </a:graphic>
      </p:graphicFrame>
      <p:grpSp>
        <p:nvGrpSpPr>
          <p:cNvPr id="24" name="Group 23">
            <a:extLst>
              <a:ext uri="{FF2B5EF4-FFF2-40B4-BE49-F238E27FC236}">
                <a16:creationId xmlns:a16="http://schemas.microsoft.com/office/drawing/2014/main" id="{FCFAFA58-EEB3-4343-8C07-28A9A7EA3980}"/>
              </a:ext>
            </a:extLst>
          </p:cNvPr>
          <p:cNvGrpSpPr/>
          <p:nvPr/>
        </p:nvGrpSpPr>
        <p:grpSpPr>
          <a:xfrm>
            <a:off x="6908007" y="805029"/>
            <a:ext cx="1874837" cy="1286827"/>
            <a:chOff x="6319838" y="1046096"/>
            <a:chExt cx="1874837" cy="1286827"/>
          </a:xfrm>
        </p:grpSpPr>
        <p:sp>
          <p:nvSpPr>
            <p:cNvPr id="13" name="Rectangle 12">
              <a:extLst>
                <a:ext uri="{FF2B5EF4-FFF2-40B4-BE49-F238E27FC236}">
                  <a16:creationId xmlns:a16="http://schemas.microsoft.com/office/drawing/2014/main" id="{B54B3C76-4D31-484E-A0A1-C7850A627801}"/>
                </a:ext>
              </a:extLst>
            </p:cNvPr>
            <p:cNvSpPr/>
            <p:nvPr/>
          </p:nvSpPr>
          <p:spPr>
            <a:xfrm rot="941334">
              <a:off x="7476893" y="1426260"/>
              <a:ext cx="345688" cy="367991"/>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5" name="Straight Arrow Connector 14">
              <a:extLst>
                <a:ext uri="{FF2B5EF4-FFF2-40B4-BE49-F238E27FC236}">
                  <a16:creationId xmlns:a16="http://schemas.microsoft.com/office/drawing/2014/main" id="{2D908509-98E1-E742-9D02-7F94A73D26F9}"/>
                </a:ext>
              </a:extLst>
            </p:cNvPr>
            <p:cNvCxnSpPr/>
            <p:nvPr/>
          </p:nvCxnSpPr>
          <p:spPr>
            <a:xfrm flipV="1">
              <a:off x="7680645" y="1046096"/>
              <a:ext cx="154878" cy="440447"/>
            </a:xfrm>
            <a:prstGeom prst="straightConnector1">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16" name="Straight Arrow Connector 15">
              <a:extLst>
                <a:ext uri="{FF2B5EF4-FFF2-40B4-BE49-F238E27FC236}">
                  <a16:creationId xmlns:a16="http://schemas.microsoft.com/office/drawing/2014/main" id="{098191A5-4CE4-4B4A-B670-EA947888BAC2}"/>
                </a:ext>
              </a:extLst>
            </p:cNvPr>
            <p:cNvCxnSpPr>
              <a:cxnSpLocks/>
            </p:cNvCxnSpPr>
            <p:nvPr/>
          </p:nvCxnSpPr>
          <p:spPr>
            <a:xfrm>
              <a:off x="7627435" y="1693425"/>
              <a:ext cx="0" cy="579875"/>
            </a:xfrm>
            <a:prstGeom prst="straightConnector1">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18" name="Straight Arrow Connector 17">
              <a:extLst>
                <a:ext uri="{FF2B5EF4-FFF2-40B4-BE49-F238E27FC236}">
                  <a16:creationId xmlns:a16="http://schemas.microsoft.com/office/drawing/2014/main" id="{42C74871-FA47-4C4C-B857-FEBAB228C272}"/>
                </a:ext>
              </a:extLst>
            </p:cNvPr>
            <p:cNvCxnSpPr>
              <a:cxnSpLocks/>
            </p:cNvCxnSpPr>
            <p:nvPr/>
          </p:nvCxnSpPr>
          <p:spPr>
            <a:xfrm flipH="1" flipV="1">
              <a:off x="6854902" y="1569621"/>
              <a:ext cx="564996" cy="152400"/>
            </a:xfrm>
            <a:prstGeom prst="straightConnector1">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graphicFrame>
          <p:nvGraphicFramePr>
            <p:cNvPr id="21" name="Object 20">
              <a:extLst>
                <a:ext uri="{FF2B5EF4-FFF2-40B4-BE49-F238E27FC236}">
                  <a16:creationId xmlns:a16="http://schemas.microsoft.com/office/drawing/2014/main" id="{2F3C72DE-4C9D-9347-98A8-C412321B27BB}"/>
                </a:ext>
              </a:extLst>
            </p:cNvPr>
            <p:cNvGraphicFramePr>
              <a:graphicFrameLocks noChangeAspect="1"/>
            </p:cNvGraphicFramePr>
            <p:nvPr>
              <p:extLst>
                <p:ext uri="{D42A27DB-BD31-4B8C-83A1-F6EECF244321}">
                  <p14:modId xmlns:p14="http://schemas.microsoft.com/office/powerpoint/2010/main" val="3834634324"/>
                </p:ext>
              </p:extLst>
            </p:nvPr>
          </p:nvGraphicFramePr>
          <p:xfrm>
            <a:off x="7680645" y="2066223"/>
            <a:ext cx="390525" cy="266700"/>
          </p:xfrm>
          <a:graphic>
            <a:graphicData uri="http://schemas.openxmlformats.org/presentationml/2006/ole">
              <mc:AlternateContent xmlns:mc="http://schemas.openxmlformats.org/markup-compatibility/2006">
                <mc:Choice xmlns:v="urn:schemas-microsoft-com:vml" Requires="v">
                  <p:oleObj spid="_x0000_s14415" r:id="rId6" imgW="241300" imgH="165100" progId="Equation.DSMT4">
                    <p:embed/>
                  </p:oleObj>
                </mc:Choice>
                <mc:Fallback>
                  <p:oleObj r:id="rId6" imgW="241300" imgH="165100" progId="Equation.DSMT4">
                    <p:embed/>
                    <p:pic>
                      <p:nvPicPr>
                        <p:cNvPr id="11" name="Object 10">
                          <a:extLst>
                            <a:ext uri="{FF2B5EF4-FFF2-40B4-BE49-F238E27FC236}">
                              <a16:creationId xmlns:a16="http://schemas.microsoft.com/office/drawing/2014/main" id="{7D4F4644-E990-9440-8B85-47857AA9A16A}"/>
                            </a:ext>
                          </a:extLst>
                        </p:cNvPr>
                        <p:cNvPicPr/>
                        <p:nvPr/>
                      </p:nvPicPr>
                      <p:blipFill>
                        <a:blip r:embed="rId7"/>
                        <a:stretch>
                          <a:fillRect/>
                        </a:stretch>
                      </p:blipFill>
                      <p:spPr>
                        <a:xfrm>
                          <a:off x="7680645" y="2066223"/>
                          <a:ext cx="390525" cy="266700"/>
                        </a:xfrm>
                        <a:prstGeom prst="rect">
                          <a:avLst/>
                        </a:prstGeom>
                      </p:spPr>
                    </p:pic>
                  </p:oleObj>
                </mc:Fallback>
              </mc:AlternateContent>
            </a:graphicData>
          </a:graphic>
        </p:graphicFrame>
        <p:graphicFrame>
          <p:nvGraphicFramePr>
            <p:cNvPr id="22" name="Object 21">
              <a:extLst>
                <a:ext uri="{FF2B5EF4-FFF2-40B4-BE49-F238E27FC236}">
                  <a16:creationId xmlns:a16="http://schemas.microsoft.com/office/drawing/2014/main" id="{93104A9F-164F-1D47-B06C-D3D4C388E8FD}"/>
                </a:ext>
              </a:extLst>
            </p:cNvPr>
            <p:cNvGraphicFramePr>
              <a:graphicFrameLocks noChangeAspect="1"/>
            </p:cNvGraphicFramePr>
            <p:nvPr>
              <p:extLst>
                <p:ext uri="{D42A27DB-BD31-4B8C-83A1-F6EECF244321}">
                  <p14:modId xmlns:p14="http://schemas.microsoft.com/office/powerpoint/2010/main" val="1968010481"/>
                </p:ext>
              </p:extLst>
            </p:nvPr>
          </p:nvGraphicFramePr>
          <p:xfrm>
            <a:off x="6319838" y="1647825"/>
            <a:ext cx="966787" cy="390525"/>
          </p:xfrm>
          <a:graphic>
            <a:graphicData uri="http://schemas.openxmlformats.org/presentationml/2006/ole">
              <mc:AlternateContent xmlns:mc="http://schemas.openxmlformats.org/markup-compatibility/2006">
                <mc:Choice xmlns:v="urn:schemas-microsoft-com:vml" Requires="v">
                  <p:oleObj spid="_x0000_s14416" r:id="rId8" imgW="596900" imgH="241300" progId="Equation.DSMT4">
                    <p:embed/>
                  </p:oleObj>
                </mc:Choice>
                <mc:Fallback>
                  <p:oleObj r:id="rId8" imgW="596900" imgH="241300" progId="Equation.DSMT4">
                    <p:embed/>
                    <p:pic>
                      <p:nvPicPr>
                        <p:cNvPr id="21" name="Object 20">
                          <a:extLst>
                            <a:ext uri="{FF2B5EF4-FFF2-40B4-BE49-F238E27FC236}">
                              <a16:creationId xmlns:a16="http://schemas.microsoft.com/office/drawing/2014/main" id="{2F3C72DE-4C9D-9347-98A8-C412321B27BB}"/>
                            </a:ext>
                          </a:extLst>
                        </p:cNvPr>
                        <p:cNvPicPr/>
                        <p:nvPr/>
                      </p:nvPicPr>
                      <p:blipFill>
                        <a:blip r:embed="rId9"/>
                        <a:stretch>
                          <a:fillRect/>
                        </a:stretch>
                      </p:blipFill>
                      <p:spPr>
                        <a:xfrm>
                          <a:off x="6319838" y="1647825"/>
                          <a:ext cx="966787" cy="390525"/>
                        </a:xfrm>
                        <a:prstGeom prst="rect">
                          <a:avLst/>
                        </a:prstGeom>
                      </p:spPr>
                    </p:pic>
                  </p:oleObj>
                </mc:Fallback>
              </mc:AlternateContent>
            </a:graphicData>
          </a:graphic>
        </p:graphicFrame>
        <p:graphicFrame>
          <p:nvGraphicFramePr>
            <p:cNvPr id="23" name="Object 22">
              <a:extLst>
                <a:ext uri="{FF2B5EF4-FFF2-40B4-BE49-F238E27FC236}">
                  <a16:creationId xmlns:a16="http://schemas.microsoft.com/office/drawing/2014/main" id="{E3EB4E99-169A-5449-AE52-7065614917C1}"/>
                </a:ext>
              </a:extLst>
            </p:cNvPr>
            <p:cNvGraphicFramePr>
              <a:graphicFrameLocks noChangeAspect="1"/>
            </p:cNvGraphicFramePr>
            <p:nvPr>
              <p:extLst>
                <p:ext uri="{D42A27DB-BD31-4B8C-83A1-F6EECF244321}">
                  <p14:modId xmlns:p14="http://schemas.microsoft.com/office/powerpoint/2010/main" val="818121291"/>
                </p:ext>
              </p:extLst>
            </p:nvPr>
          </p:nvGraphicFramePr>
          <p:xfrm>
            <a:off x="7926388" y="1065213"/>
            <a:ext cx="268287" cy="266700"/>
          </p:xfrm>
          <a:graphic>
            <a:graphicData uri="http://schemas.openxmlformats.org/presentationml/2006/ole">
              <mc:AlternateContent xmlns:mc="http://schemas.openxmlformats.org/markup-compatibility/2006">
                <mc:Choice xmlns:v="urn:schemas-microsoft-com:vml" Requires="v">
                  <p:oleObj spid="_x0000_s14417" r:id="rId10" imgW="165100" imgH="165100" progId="Equation.DSMT4">
                    <p:embed/>
                  </p:oleObj>
                </mc:Choice>
                <mc:Fallback>
                  <p:oleObj r:id="rId10" imgW="165100" imgH="165100" progId="Equation.DSMT4">
                    <p:embed/>
                    <p:pic>
                      <p:nvPicPr>
                        <p:cNvPr id="22" name="Object 21">
                          <a:extLst>
                            <a:ext uri="{FF2B5EF4-FFF2-40B4-BE49-F238E27FC236}">
                              <a16:creationId xmlns:a16="http://schemas.microsoft.com/office/drawing/2014/main" id="{93104A9F-164F-1D47-B06C-D3D4C388E8FD}"/>
                            </a:ext>
                          </a:extLst>
                        </p:cNvPr>
                        <p:cNvPicPr/>
                        <p:nvPr/>
                      </p:nvPicPr>
                      <p:blipFill>
                        <a:blip r:embed="rId11"/>
                        <a:stretch>
                          <a:fillRect/>
                        </a:stretch>
                      </p:blipFill>
                      <p:spPr>
                        <a:xfrm>
                          <a:off x="7926388" y="1065213"/>
                          <a:ext cx="268287" cy="266700"/>
                        </a:xfrm>
                        <a:prstGeom prst="rect">
                          <a:avLst/>
                        </a:prstGeom>
                      </p:spPr>
                    </p:pic>
                  </p:oleObj>
                </mc:Fallback>
              </mc:AlternateContent>
            </a:graphicData>
          </a:graphic>
        </p:graphicFrame>
      </p:grpSp>
      <p:cxnSp>
        <p:nvCxnSpPr>
          <p:cNvPr id="25" name="Straight Arrow Connector 24">
            <a:extLst>
              <a:ext uri="{FF2B5EF4-FFF2-40B4-BE49-F238E27FC236}">
                <a16:creationId xmlns:a16="http://schemas.microsoft.com/office/drawing/2014/main" id="{3B9129A1-873C-0F41-9DE5-D06F2E7B9FC2}"/>
              </a:ext>
            </a:extLst>
          </p:cNvPr>
          <p:cNvCxnSpPr>
            <a:cxnSpLocks/>
          </p:cNvCxnSpPr>
          <p:nvPr/>
        </p:nvCxnSpPr>
        <p:spPr>
          <a:xfrm>
            <a:off x="2490662" y="1048020"/>
            <a:ext cx="6073475" cy="1448589"/>
          </a:xfrm>
          <a:prstGeom prst="straightConnector1">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graphicFrame>
        <p:nvGraphicFramePr>
          <p:cNvPr id="27" name="Object 26">
            <a:extLst>
              <a:ext uri="{FF2B5EF4-FFF2-40B4-BE49-F238E27FC236}">
                <a16:creationId xmlns:a16="http://schemas.microsoft.com/office/drawing/2014/main" id="{E673B066-9E43-7E48-95DA-250990E68E2F}"/>
              </a:ext>
            </a:extLst>
          </p:cNvPr>
          <p:cNvGraphicFramePr>
            <a:graphicFrameLocks noChangeAspect="1"/>
          </p:cNvGraphicFramePr>
          <p:nvPr>
            <p:extLst>
              <p:ext uri="{D42A27DB-BD31-4B8C-83A1-F6EECF244321}">
                <p14:modId xmlns:p14="http://schemas.microsoft.com/office/powerpoint/2010/main" val="2316524325"/>
              </p:ext>
            </p:extLst>
          </p:nvPr>
        </p:nvGraphicFramePr>
        <p:xfrm>
          <a:off x="5424488" y="1438275"/>
          <a:ext cx="204787" cy="287338"/>
        </p:xfrm>
        <a:graphic>
          <a:graphicData uri="http://schemas.openxmlformats.org/presentationml/2006/ole">
            <mc:AlternateContent xmlns:mc="http://schemas.openxmlformats.org/markup-compatibility/2006">
              <mc:Choice xmlns:v="urn:schemas-microsoft-com:vml" Requires="v">
                <p:oleObj spid="_x0000_s14418" r:id="rId12" imgW="127000" imgH="177800" progId="Equation.DSMT4">
                  <p:embed/>
                </p:oleObj>
              </mc:Choice>
              <mc:Fallback>
                <p:oleObj r:id="rId12" imgW="127000" imgH="177800" progId="Equation.DSMT4">
                  <p:embed/>
                  <p:pic>
                    <p:nvPicPr>
                      <p:cNvPr id="21" name="Object 20">
                        <a:extLst>
                          <a:ext uri="{FF2B5EF4-FFF2-40B4-BE49-F238E27FC236}">
                            <a16:creationId xmlns:a16="http://schemas.microsoft.com/office/drawing/2014/main" id="{2F3C72DE-4C9D-9347-98A8-C412321B27BB}"/>
                          </a:ext>
                        </a:extLst>
                      </p:cNvPr>
                      <p:cNvPicPr/>
                      <p:nvPr/>
                    </p:nvPicPr>
                    <p:blipFill>
                      <a:blip r:embed="rId13"/>
                      <a:stretch>
                        <a:fillRect/>
                      </a:stretch>
                    </p:blipFill>
                    <p:spPr>
                      <a:xfrm>
                        <a:off x="5424488" y="1438275"/>
                        <a:ext cx="204787" cy="287338"/>
                      </a:xfrm>
                      <a:prstGeom prst="rect">
                        <a:avLst/>
                      </a:prstGeom>
                    </p:spPr>
                  </p:pic>
                </p:oleObj>
              </mc:Fallback>
            </mc:AlternateContent>
          </a:graphicData>
        </a:graphic>
      </p:graphicFrame>
      <p:sp>
        <p:nvSpPr>
          <p:cNvPr id="28" name="Content Placeholder 2">
            <a:extLst>
              <a:ext uri="{FF2B5EF4-FFF2-40B4-BE49-F238E27FC236}">
                <a16:creationId xmlns:a16="http://schemas.microsoft.com/office/drawing/2014/main" id="{05DA3AC5-2120-664E-9321-8A6298A2521B}"/>
              </a:ext>
            </a:extLst>
          </p:cNvPr>
          <p:cNvSpPr txBox="1">
            <a:spLocks/>
          </p:cNvSpPr>
          <p:nvPr/>
        </p:nvSpPr>
        <p:spPr>
          <a:xfrm>
            <a:off x="-132189" y="3083881"/>
            <a:ext cx="9174589" cy="632900"/>
          </a:xfrm>
          <a:prstGeom prst="rect">
            <a:avLst/>
          </a:prstGeom>
        </p:spPr>
        <p:txBody>
          <a:bodyPr vert="horz" lIns="91440" tIns="45720" rIns="91440" bIns="45720" rtlCol="0">
            <a:normAutofit fontScale="92500" lnSpcReduction="10000"/>
          </a:bodyPr>
          <a:lstStyle>
            <a:lvl1pPr marL="342900" indent="-342900" algn="l" defTabSz="457200" rtl="0" eaLnBrk="1" latinLnBrk="0" hangingPunct="1">
              <a:spcBef>
                <a:spcPct val="20000"/>
              </a:spcBef>
              <a:buFont typeface="Arial"/>
              <a:buChar char="•"/>
              <a:defRPr sz="2400" kern="1200">
                <a:solidFill>
                  <a:schemeClr val="tx1"/>
                </a:solidFill>
                <a:latin typeface="Times New Roman" panose="02020603050405020304" pitchFamily="18" charset="0"/>
                <a:ea typeface="+mn-ea"/>
                <a:cs typeface="Times New Roman" panose="02020603050405020304" pitchFamily="18" charset="0"/>
              </a:defRPr>
            </a:lvl1pPr>
            <a:lvl2pPr marL="742950" indent="-285750" algn="l" defTabSz="457200" rtl="0" eaLnBrk="1" latinLnBrk="0" hangingPunct="1">
              <a:spcBef>
                <a:spcPct val="20000"/>
              </a:spcBef>
              <a:buFont typeface="Arial"/>
              <a:buChar char="–"/>
              <a:defRPr sz="20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457200" rtl="0" eaLnBrk="1" latinLnBrk="0" hangingPunct="1">
              <a:spcBef>
                <a:spcPct val="20000"/>
              </a:spcBef>
              <a:buFont typeface="Arial"/>
              <a:buChar char="•"/>
              <a:defRPr sz="18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457200" rtl="0" eaLnBrk="1" latinLnBrk="0" hangingPunct="1">
              <a:spcBef>
                <a:spcPct val="20000"/>
              </a:spcBef>
              <a:buFont typeface="Arial"/>
              <a:buChar char="–"/>
              <a:defRPr sz="16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457200" rtl="0" eaLnBrk="1" latinLnBrk="0" hangingPunct="1">
              <a:spcBef>
                <a:spcPct val="20000"/>
              </a:spcBef>
              <a:buFont typeface="Arial"/>
              <a:buChar char="»"/>
              <a:defRPr sz="16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457200" lvl="1" indent="0">
              <a:buNone/>
            </a:pPr>
            <a:r>
              <a:rPr lang="en-US" dirty="0"/>
              <a:t>Assuming it slides, how much work is done by each force acting on the box by the time it reaches the bottom of the ramp?  Also, what is the net work done during the motion?</a:t>
            </a:r>
          </a:p>
        </p:txBody>
      </p:sp>
    </p:spTree>
    <p:extLst>
      <p:ext uri="{BB962C8B-B14F-4D97-AF65-F5344CB8AC3E}">
        <p14:creationId xmlns:p14="http://schemas.microsoft.com/office/powerpoint/2010/main" val="88564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dissolve">
                                      <p:cBhvr>
                                        <p:cTn id="7" dur="500"/>
                                        <p:tgtEl>
                                          <p:spTgt spid="2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dissolve">
                                      <p:cBhvr>
                                        <p:cTn id="12" dur="500"/>
                                        <p:tgtEl>
                                          <p:spTgt spid="24"/>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dissolve">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27000" y="170418"/>
                <a:ext cx="8229600" cy="2864882"/>
              </a:xfrm>
            </p:spPr>
            <p:txBody>
              <a:bodyPr>
                <a:normAutofit/>
              </a:bodyPr>
              <a:lstStyle/>
              <a:p>
                <a:r>
                  <a:rPr lang="en-US" dirty="0"/>
                  <a:t> A 5-kg box sits at the top of a 6-m high ramp that is inclined at 30° above the horizontal. For this ramp, </a:t>
                </a:r>
                <a14:m>
                  <m:oMath xmlns:m="http://schemas.openxmlformats.org/officeDocument/2006/math">
                    <m:sSub>
                      <m:sSubPr>
                        <m:ctrlPr>
                          <a:rPr lang="en-US" i="1" smtClean="0">
                            <a:latin typeface="Cambria Math" panose="02040503050406030204" pitchFamily="18" charset="0"/>
                          </a:rPr>
                        </m:ctrlPr>
                      </m:sSubPr>
                      <m:e>
                        <m:r>
                          <a:rPr lang="en-US" i="1" smtClean="0">
                            <a:latin typeface="Cambria Math" charset="0"/>
                            <a:ea typeface="Cambria Math" charset="0"/>
                            <a:cs typeface="Cambria Math" charset="0"/>
                          </a:rPr>
                          <m:t>𝜇</m:t>
                        </m:r>
                      </m:e>
                      <m:sub>
                        <m:r>
                          <a:rPr lang="en-US" b="0" i="1" smtClean="0">
                            <a:latin typeface="Cambria Math" charset="0"/>
                          </a:rPr>
                          <m:t>𝑠</m:t>
                        </m:r>
                      </m:sub>
                    </m:sSub>
                    <m:r>
                      <a:rPr lang="en-US" b="0" i="1" smtClean="0">
                        <a:latin typeface="Cambria Math" charset="0"/>
                      </a:rPr>
                      <m:t>=0.3</m:t>
                    </m:r>
                  </m:oMath>
                </a14:m>
                <a:r>
                  <a:rPr lang="en-US" dirty="0"/>
                  <a:t> and </a:t>
                </a:r>
                <a14:m>
                  <m:oMath xmlns:m="http://schemas.openxmlformats.org/officeDocument/2006/math">
                    <m:sSub>
                      <m:sSubPr>
                        <m:ctrlPr>
                          <a:rPr lang="en-US" i="1" smtClean="0">
                            <a:latin typeface="Cambria Math" panose="02040503050406030204" pitchFamily="18" charset="0"/>
                          </a:rPr>
                        </m:ctrlPr>
                      </m:sSubPr>
                      <m:e>
                        <m:r>
                          <a:rPr lang="en-US" i="1" smtClean="0">
                            <a:latin typeface="Cambria Math" charset="0"/>
                            <a:ea typeface="Cambria Math" charset="0"/>
                            <a:cs typeface="Cambria Math" charset="0"/>
                          </a:rPr>
                          <m:t>𝜇</m:t>
                        </m:r>
                      </m:e>
                      <m:sub>
                        <m:r>
                          <a:rPr lang="en-US" b="0" i="1" smtClean="0">
                            <a:latin typeface="Cambria Math" charset="0"/>
                          </a:rPr>
                          <m:t>𝑘</m:t>
                        </m:r>
                      </m:sub>
                    </m:sSub>
                    <m:r>
                      <a:rPr lang="en-US" b="0" i="1" smtClean="0">
                        <a:latin typeface="Cambria Math" charset="0"/>
                      </a:rPr>
                      <m:t>=0.15</m:t>
                    </m:r>
                  </m:oMath>
                </a14:m>
                <a:r>
                  <a:rPr lang="en-US" dirty="0"/>
                  <a:t>.  </a:t>
                </a:r>
              </a:p>
              <a:p>
                <a:endParaRPr lang="en-US" dirty="0"/>
              </a:p>
              <a:p>
                <a:endParaRPr lang="en-US" dirty="0"/>
              </a:p>
              <a:p>
                <a:endParaRPr lang="en-US" dirty="0"/>
              </a:p>
              <a:p>
                <a:endParaRPr lang="en-US" dirty="0"/>
              </a:p>
              <a:p>
                <a:pPr lvl="1"/>
                <a:endParaRPr lang="en-US" dirty="0"/>
              </a:p>
              <a:p>
                <a:pPr marL="457200" lvl="1" indent="0">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27000" y="170418"/>
                <a:ext cx="8229600" cy="2864882"/>
              </a:xfrm>
              <a:blipFill>
                <a:blip r:embed="rId3"/>
                <a:stretch>
                  <a:fillRect l="-924" t="-1322"/>
                </a:stretch>
              </a:blipFill>
            </p:spPr>
            <p:txBody>
              <a:bodyPr/>
              <a:lstStyle/>
              <a:p>
                <a:r>
                  <a:rPr lang="en-US">
                    <a:noFill/>
                  </a:rPr>
                  <a:t> </a:t>
                </a:r>
              </a:p>
            </p:txBody>
          </p:sp>
        </mc:Fallback>
      </mc:AlternateContent>
      <p:sp>
        <p:nvSpPr>
          <p:cNvPr id="4" name="Right Triangle 3"/>
          <p:cNvSpPr/>
          <p:nvPr/>
        </p:nvSpPr>
        <p:spPr>
          <a:xfrm>
            <a:off x="2239537" y="1486543"/>
            <a:ext cx="6324600" cy="140970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6938537" y="2565011"/>
            <a:ext cx="711200" cy="369332"/>
          </a:xfrm>
          <a:prstGeom prst="rect">
            <a:avLst/>
          </a:prstGeom>
          <a:noFill/>
        </p:spPr>
        <p:txBody>
          <a:bodyPr wrap="square" rtlCol="0">
            <a:spAutoFit/>
          </a:bodyPr>
          <a:lstStyle/>
          <a:p>
            <a:r>
              <a:rPr lang="en-US" dirty="0"/>
              <a:t>30°</a:t>
            </a:r>
          </a:p>
        </p:txBody>
      </p:sp>
      <p:sp>
        <p:nvSpPr>
          <p:cNvPr id="6" name="Rectangle 5"/>
          <p:cNvSpPr/>
          <p:nvPr/>
        </p:nvSpPr>
        <p:spPr>
          <a:xfrm rot="802466">
            <a:off x="2267028" y="1212067"/>
            <a:ext cx="337302" cy="301419"/>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p:cNvCxnSpPr/>
          <p:nvPr/>
        </p:nvCxnSpPr>
        <p:spPr>
          <a:xfrm>
            <a:off x="2049037" y="1486543"/>
            <a:ext cx="0" cy="140970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1432379" y="1959056"/>
            <a:ext cx="1003300" cy="369332"/>
          </a:xfrm>
          <a:prstGeom prst="rect">
            <a:avLst/>
          </a:prstGeom>
          <a:noFill/>
        </p:spPr>
        <p:txBody>
          <a:bodyPr wrap="square" rtlCol="0">
            <a:spAutoFit/>
          </a:bodyPr>
          <a:lstStyle/>
          <a:p>
            <a:r>
              <a:rPr lang="en-US">
                <a:latin typeface="Palatino Linotype" charset="0"/>
                <a:ea typeface="Palatino Linotype" charset="0"/>
                <a:cs typeface="Palatino Linotype" charset="0"/>
              </a:rPr>
              <a:t>6 m</a:t>
            </a:r>
          </a:p>
        </p:txBody>
      </p:sp>
      <p:grpSp>
        <p:nvGrpSpPr>
          <p:cNvPr id="24" name="Group 23">
            <a:extLst>
              <a:ext uri="{FF2B5EF4-FFF2-40B4-BE49-F238E27FC236}">
                <a16:creationId xmlns:a16="http://schemas.microsoft.com/office/drawing/2014/main" id="{FCFAFA58-EEB3-4343-8C07-28A9A7EA3980}"/>
              </a:ext>
            </a:extLst>
          </p:cNvPr>
          <p:cNvGrpSpPr/>
          <p:nvPr/>
        </p:nvGrpSpPr>
        <p:grpSpPr>
          <a:xfrm>
            <a:off x="6908007" y="805029"/>
            <a:ext cx="1874837" cy="1286827"/>
            <a:chOff x="6319838" y="1046096"/>
            <a:chExt cx="1874837" cy="1286827"/>
          </a:xfrm>
        </p:grpSpPr>
        <p:sp>
          <p:nvSpPr>
            <p:cNvPr id="13" name="Rectangle 12">
              <a:extLst>
                <a:ext uri="{FF2B5EF4-FFF2-40B4-BE49-F238E27FC236}">
                  <a16:creationId xmlns:a16="http://schemas.microsoft.com/office/drawing/2014/main" id="{B54B3C76-4D31-484E-A0A1-C7850A627801}"/>
                </a:ext>
              </a:extLst>
            </p:cNvPr>
            <p:cNvSpPr/>
            <p:nvPr/>
          </p:nvSpPr>
          <p:spPr>
            <a:xfrm rot="941334">
              <a:off x="7476893" y="1426260"/>
              <a:ext cx="345688" cy="367991"/>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5" name="Straight Arrow Connector 14">
              <a:extLst>
                <a:ext uri="{FF2B5EF4-FFF2-40B4-BE49-F238E27FC236}">
                  <a16:creationId xmlns:a16="http://schemas.microsoft.com/office/drawing/2014/main" id="{2D908509-98E1-E742-9D02-7F94A73D26F9}"/>
                </a:ext>
              </a:extLst>
            </p:cNvPr>
            <p:cNvCxnSpPr/>
            <p:nvPr/>
          </p:nvCxnSpPr>
          <p:spPr>
            <a:xfrm flipV="1">
              <a:off x="7680645" y="1046096"/>
              <a:ext cx="154878" cy="440447"/>
            </a:xfrm>
            <a:prstGeom prst="straightConnector1">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16" name="Straight Arrow Connector 15">
              <a:extLst>
                <a:ext uri="{FF2B5EF4-FFF2-40B4-BE49-F238E27FC236}">
                  <a16:creationId xmlns:a16="http://schemas.microsoft.com/office/drawing/2014/main" id="{098191A5-4CE4-4B4A-B670-EA947888BAC2}"/>
                </a:ext>
              </a:extLst>
            </p:cNvPr>
            <p:cNvCxnSpPr>
              <a:cxnSpLocks/>
            </p:cNvCxnSpPr>
            <p:nvPr/>
          </p:nvCxnSpPr>
          <p:spPr>
            <a:xfrm>
              <a:off x="7627435" y="1693425"/>
              <a:ext cx="0" cy="579875"/>
            </a:xfrm>
            <a:prstGeom prst="straightConnector1">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18" name="Straight Arrow Connector 17">
              <a:extLst>
                <a:ext uri="{FF2B5EF4-FFF2-40B4-BE49-F238E27FC236}">
                  <a16:creationId xmlns:a16="http://schemas.microsoft.com/office/drawing/2014/main" id="{42C74871-FA47-4C4C-B857-FEBAB228C272}"/>
                </a:ext>
              </a:extLst>
            </p:cNvPr>
            <p:cNvCxnSpPr>
              <a:cxnSpLocks/>
            </p:cNvCxnSpPr>
            <p:nvPr/>
          </p:nvCxnSpPr>
          <p:spPr>
            <a:xfrm flipH="1" flipV="1">
              <a:off x="6854902" y="1569621"/>
              <a:ext cx="564996" cy="152400"/>
            </a:xfrm>
            <a:prstGeom prst="straightConnector1">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graphicFrame>
          <p:nvGraphicFramePr>
            <p:cNvPr id="21" name="Object 20">
              <a:extLst>
                <a:ext uri="{FF2B5EF4-FFF2-40B4-BE49-F238E27FC236}">
                  <a16:creationId xmlns:a16="http://schemas.microsoft.com/office/drawing/2014/main" id="{2F3C72DE-4C9D-9347-98A8-C412321B27BB}"/>
                </a:ext>
              </a:extLst>
            </p:cNvPr>
            <p:cNvGraphicFramePr>
              <a:graphicFrameLocks noChangeAspect="1"/>
            </p:cNvGraphicFramePr>
            <p:nvPr/>
          </p:nvGraphicFramePr>
          <p:xfrm>
            <a:off x="7680645" y="2066223"/>
            <a:ext cx="390525" cy="266700"/>
          </p:xfrm>
          <a:graphic>
            <a:graphicData uri="http://schemas.openxmlformats.org/presentationml/2006/ole">
              <mc:AlternateContent xmlns:mc="http://schemas.openxmlformats.org/markup-compatibility/2006">
                <mc:Choice xmlns:v="urn:schemas-microsoft-com:vml" Requires="v">
                  <p:oleObj spid="_x0000_s15417" r:id="rId4" imgW="241300" imgH="165100" progId="Equation.DSMT4">
                    <p:embed/>
                  </p:oleObj>
                </mc:Choice>
                <mc:Fallback>
                  <p:oleObj r:id="rId4" imgW="241300" imgH="165100" progId="Equation.DSMT4">
                    <p:embed/>
                    <p:pic>
                      <p:nvPicPr>
                        <p:cNvPr id="21" name="Object 20">
                          <a:extLst>
                            <a:ext uri="{FF2B5EF4-FFF2-40B4-BE49-F238E27FC236}">
                              <a16:creationId xmlns:a16="http://schemas.microsoft.com/office/drawing/2014/main" id="{2F3C72DE-4C9D-9347-98A8-C412321B27BB}"/>
                            </a:ext>
                          </a:extLst>
                        </p:cNvPr>
                        <p:cNvPicPr/>
                        <p:nvPr/>
                      </p:nvPicPr>
                      <p:blipFill>
                        <a:blip r:embed="rId5"/>
                        <a:stretch>
                          <a:fillRect/>
                        </a:stretch>
                      </p:blipFill>
                      <p:spPr>
                        <a:xfrm>
                          <a:off x="7680645" y="2066223"/>
                          <a:ext cx="390525" cy="266700"/>
                        </a:xfrm>
                        <a:prstGeom prst="rect">
                          <a:avLst/>
                        </a:prstGeom>
                      </p:spPr>
                    </p:pic>
                  </p:oleObj>
                </mc:Fallback>
              </mc:AlternateContent>
            </a:graphicData>
          </a:graphic>
        </p:graphicFrame>
        <p:graphicFrame>
          <p:nvGraphicFramePr>
            <p:cNvPr id="22" name="Object 21">
              <a:extLst>
                <a:ext uri="{FF2B5EF4-FFF2-40B4-BE49-F238E27FC236}">
                  <a16:creationId xmlns:a16="http://schemas.microsoft.com/office/drawing/2014/main" id="{93104A9F-164F-1D47-B06C-D3D4C388E8FD}"/>
                </a:ext>
              </a:extLst>
            </p:cNvPr>
            <p:cNvGraphicFramePr>
              <a:graphicFrameLocks noChangeAspect="1"/>
            </p:cNvGraphicFramePr>
            <p:nvPr/>
          </p:nvGraphicFramePr>
          <p:xfrm>
            <a:off x="6319838" y="1647825"/>
            <a:ext cx="966787" cy="390525"/>
          </p:xfrm>
          <a:graphic>
            <a:graphicData uri="http://schemas.openxmlformats.org/presentationml/2006/ole">
              <mc:AlternateContent xmlns:mc="http://schemas.openxmlformats.org/markup-compatibility/2006">
                <mc:Choice xmlns:v="urn:schemas-microsoft-com:vml" Requires="v">
                  <p:oleObj spid="_x0000_s15418" r:id="rId6" imgW="596900" imgH="241300" progId="Equation.DSMT4">
                    <p:embed/>
                  </p:oleObj>
                </mc:Choice>
                <mc:Fallback>
                  <p:oleObj r:id="rId6" imgW="596900" imgH="241300" progId="Equation.DSMT4">
                    <p:embed/>
                    <p:pic>
                      <p:nvPicPr>
                        <p:cNvPr id="22" name="Object 21">
                          <a:extLst>
                            <a:ext uri="{FF2B5EF4-FFF2-40B4-BE49-F238E27FC236}">
                              <a16:creationId xmlns:a16="http://schemas.microsoft.com/office/drawing/2014/main" id="{93104A9F-164F-1D47-B06C-D3D4C388E8FD}"/>
                            </a:ext>
                          </a:extLst>
                        </p:cNvPr>
                        <p:cNvPicPr/>
                        <p:nvPr/>
                      </p:nvPicPr>
                      <p:blipFill>
                        <a:blip r:embed="rId7"/>
                        <a:stretch>
                          <a:fillRect/>
                        </a:stretch>
                      </p:blipFill>
                      <p:spPr>
                        <a:xfrm>
                          <a:off x="6319838" y="1647825"/>
                          <a:ext cx="966787" cy="390525"/>
                        </a:xfrm>
                        <a:prstGeom prst="rect">
                          <a:avLst/>
                        </a:prstGeom>
                      </p:spPr>
                    </p:pic>
                  </p:oleObj>
                </mc:Fallback>
              </mc:AlternateContent>
            </a:graphicData>
          </a:graphic>
        </p:graphicFrame>
        <p:graphicFrame>
          <p:nvGraphicFramePr>
            <p:cNvPr id="23" name="Object 22">
              <a:extLst>
                <a:ext uri="{FF2B5EF4-FFF2-40B4-BE49-F238E27FC236}">
                  <a16:creationId xmlns:a16="http://schemas.microsoft.com/office/drawing/2014/main" id="{E3EB4E99-169A-5449-AE52-7065614917C1}"/>
                </a:ext>
              </a:extLst>
            </p:cNvPr>
            <p:cNvGraphicFramePr>
              <a:graphicFrameLocks noChangeAspect="1"/>
            </p:cNvGraphicFramePr>
            <p:nvPr/>
          </p:nvGraphicFramePr>
          <p:xfrm>
            <a:off x="7926388" y="1065213"/>
            <a:ext cx="268287" cy="266700"/>
          </p:xfrm>
          <a:graphic>
            <a:graphicData uri="http://schemas.openxmlformats.org/presentationml/2006/ole">
              <mc:AlternateContent xmlns:mc="http://schemas.openxmlformats.org/markup-compatibility/2006">
                <mc:Choice xmlns:v="urn:schemas-microsoft-com:vml" Requires="v">
                  <p:oleObj spid="_x0000_s15419" r:id="rId8" imgW="165100" imgH="165100" progId="Equation.DSMT4">
                    <p:embed/>
                  </p:oleObj>
                </mc:Choice>
                <mc:Fallback>
                  <p:oleObj r:id="rId8" imgW="165100" imgH="165100" progId="Equation.DSMT4">
                    <p:embed/>
                    <p:pic>
                      <p:nvPicPr>
                        <p:cNvPr id="23" name="Object 22">
                          <a:extLst>
                            <a:ext uri="{FF2B5EF4-FFF2-40B4-BE49-F238E27FC236}">
                              <a16:creationId xmlns:a16="http://schemas.microsoft.com/office/drawing/2014/main" id="{E3EB4E99-169A-5449-AE52-7065614917C1}"/>
                            </a:ext>
                          </a:extLst>
                        </p:cNvPr>
                        <p:cNvPicPr/>
                        <p:nvPr/>
                      </p:nvPicPr>
                      <p:blipFill>
                        <a:blip r:embed="rId9"/>
                        <a:stretch>
                          <a:fillRect/>
                        </a:stretch>
                      </p:blipFill>
                      <p:spPr>
                        <a:xfrm>
                          <a:off x="7926388" y="1065213"/>
                          <a:ext cx="268287" cy="266700"/>
                        </a:xfrm>
                        <a:prstGeom prst="rect">
                          <a:avLst/>
                        </a:prstGeom>
                      </p:spPr>
                    </p:pic>
                  </p:oleObj>
                </mc:Fallback>
              </mc:AlternateContent>
            </a:graphicData>
          </a:graphic>
        </p:graphicFrame>
      </p:grpSp>
      <p:cxnSp>
        <p:nvCxnSpPr>
          <p:cNvPr id="25" name="Straight Arrow Connector 24">
            <a:extLst>
              <a:ext uri="{FF2B5EF4-FFF2-40B4-BE49-F238E27FC236}">
                <a16:creationId xmlns:a16="http://schemas.microsoft.com/office/drawing/2014/main" id="{3B9129A1-873C-0F41-9DE5-D06F2E7B9FC2}"/>
              </a:ext>
            </a:extLst>
          </p:cNvPr>
          <p:cNvCxnSpPr>
            <a:cxnSpLocks/>
          </p:cNvCxnSpPr>
          <p:nvPr/>
        </p:nvCxnSpPr>
        <p:spPr>
          <a:xfrm>
            <a:off x="2490662" y="1048020"/>
            <a:ext cx="6073475" cy="1448589"/>
          </a:xfrm>
          <a:prstGeom prst="straightConnector1">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graphicFrame>
        <p:nvGraphicFramePr>
          <p:cNvPr id="27" name="Object 26">
            <a:extLst>
              <a:ext uri="{FF2B5EF4-FFF2-40B4-BE49-F238E27FC236}">
                <a16:creationId xmlns:a16="http://schemas.microsoft.com/office/drawing/2014/main" id="{E673B066-9E43-7E48-95DA-250990E68E2F}"/>
              </a:ext>
            </a:extLst>
          </p:cNvPr>
          <p:cNvGraphicFramePr>
            <a:graphicFrameLocks noChangeAspect="1"/>
          </p:cNvGraphicFramePr>
          <p:nvPr/>
        </p:nvGraphicFramePr>
        <p:xfrm>
          <a:off x="5424488" y="1438275"/>
          <a:ext cx="204787" cy="287338"/>
        </p:xfrm>
        <a:graphic>
          <a:graphicData uri="http://schemas.openxmlformats.org/presentationml/2006/ole">
            <mc:AlternateContent xmlns:mc="http://schemas.openxmlformats.org/markup-compatibility/2006">
              <mc:Choice xmlns:v="urn:schemas-microsoft-com:vml" Requires="v">
                <p:oleObj spid="_x0000_s15420" r:id="rId10" imgW="127000" imgH="177800" progId="Equation.DSMT4">
                  <p:embed/>
                </p:oleObj>
              </mc:Choice>
              <mc:Fallback>
                <p:oleObj r:id="rId10" imgW="127000" imgH="177800" progId="Equation.DSMT4">
                  <p:embed/>
                  <p:pic>
                    <p:nvPicPr>
                      <p:cNvPr id="27" name="Object 26">
                        <a:extLst>
                          <a:ext uri="{FF2B5EF4-FFF2-40B4-BE49-F238E27FC236}">
                            <a16:creationId xmlns:a16="http://schemas.microsoft.com/office/drawing/2014/main" id="{E673B066-9E43-7E48-95DA-250990E68E2F}"/>
                          </a:ext>
                        </a:extLst>
                      </p:cNvPr>
                      <p:cNvPicPr/>
                      <p:nvPr/>
                    </p:nvPicPr>
                    <p:blipFill>
                      <a:blip r:embed="rId11"/>
                      <a:stretch>
                        <a:fillRect/>
                      </a:stretch>
                    </p:blipFill>
                    <p:spPr>
                      <a:xfrm>
                        <a:off x="5424488" y="1438275"/>
                        <a:ext cx="204787" cy="287338"/>
                      </a:xfrm>
                      <a:prstGeom prst="rect">
                        <a:avLst/>
                      </a:prstGeom>
                    </p:spPr>
                  </p:pic>
                </p:oleObj>
              </mc:Fallback>
            </mc:AlternateContent>
          </a:graphicData>
        </a:graphic>
      </p:graphicFrame>
      <p:sp>
        <p:nvSpPr>
          <p:cNvPr id="28" name="Content Placeholder 2">
            <a:extLst>
              <a:ext uri="{FF2B5EF4-FFF2-40B4-BE49-F238E27FC236}">
                <a16:creationId xmlns:a16="http://schemas.microsoft.com/office/drawing/2014/main" id="{05DA3AC5-2120-664E-9321-8A6298A2521B}"/>
              </a:ext>
            </a:extLst>
          </p:cNvPr>
          <p:cNvSpPr txBox="1">
            <a:spLocks/>
          </p:cNvSpPr>
          <p:nvPr/>
        </p:nvSpPr>
        <p:spPr>
          <a:xfrm>
            <a:off x="127000" y="3083881"/>
            <a:ext cx="8915400" cy="430370"/>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2400" kern="1200">
                <a:solidFill>
                  <a:schemeClr val="tx1"/>
                </a:solidFill>
                <a:latin typeface="Times New Roman" panose="02020603050405020304" pitchFamily="18" charset="0"/>
                <a:ea typeface="+mn-ea"/>
                <a:cs typeface="Times New Roman" panose="02020603050405020304" pitchFamily="18" charset="0"/>
              </a:defRPr>
            </a:lvl1pPr>
            <a:lvl2pPr marL="742950" indent="-285750" algn="l" defTabSz="457200" rtl="0" eaLnBrk="1" latinLnBrk="0" hangingPunct="1">
              <a:spcBef>
                <a:spcPct val="20000"/>
              </a:spcBef>
              <a:buFont typeface="Arial"/>
              <a:buChar char="–"/>
              <a:defRPr sz="20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457200" rtl="0" eaLnBrk="1" latinLnBrk="0" hangingPunct="1">
              <a:spcBef>
                <a:spcPct val="20000"/>
              </a:spcBef>
              <a:buFont typeface="Arial"/>
              <a:buChar char="•"/>
              <a:defRPr sz="18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457200" rtl="0" eaLnBrk="1" latinLnBrk="0" hangingPunct="1">
              <a:spcBef>
                <a:spcPct val="20000"/>
              </a:spcBef>
              <a:buFont typeface="Arial"/>
              <a:buChar char="–"/>
              <a:defRPr sz="16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457200" rtl="0" eaLnBrk="1" latinLnBrk="0" hangingPunct="1">
              <a:spcBef>
                <a:spcPct val="20000"/>
              </a:spcBef>
              <a:buFont typeface="Arial"/>
              <a:buChar char="»"/>
              <a:defRPr sz="16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457200" lvl="1" indent="0">
              <a:buNone/>
            </a:pPr>
            <a:r>
              <a:rPr lang="en-US" dirty="0"/>
              <a:t>How fast is the block traveling when it gets to the bottom of the incline?</a:t>
            </a:r>
          </a:p>
        </p:txBody>
      </p:sp>
      <p:sp>
        <p:nvSpPr>
          <p:cNvPr id="20" name="Content Placeholder 2">
            <a:extLst>
              <a:ext uri="{FF2B5EF4-FFF2-40B4-BE49-F238E27FC236}">
                <a16:creationId xmlns:a16="http://schemas.microsoft.com/office/drawing/2014/main" id="{086A2E58-83F3-3345-A09B-DC6BCA7E0E1C}"/>
              </a:ext>
            </a:extLst>
          </p:cNvPr>
          <p:cNvSpPr txBox="1">
            <a:spLocks/>
          </p:cNvSpPr>
          <p:nvPr/>
        </p:nvSpPr>
        <p:spPr>
          <a:xfrm>
            <a:off x="500650" y="3622572"/>
            <a:ext cx="7224919" cy="430370"/>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2400" kern="1200">
                <a:solidFill>
                  <a:schemeClr val="tx1"/>
                </a:solidFill>
                <a:latin typeface="Times New Roman" panose="02020603050405020304" pitchFamily="18" charset="0"/>
                <a:ea typeface="+mn-ea"/>
                <a:cs typeface="Times New Roman" panose="02020603050405020304" pitchFamily="18" charset="0"/>
              </a:defRPr>
            </a:lvl1pPr>
            <a:lvl2pPr marL="742950" indent="-285750" algn="l" defTabSz="457200" rtl="0" eaLnBrk="1" latinLnBrk="0" hangingPunct="1">
              <a:spcBef>
                <a:spcPct val="20000"/>
              </a:spcBef>
              <a:buFont typeface="Arial"/>
              <a:buChar char="–"/>
              <a:defRPr sz="20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457200" rtl="0" eaLnBrk="1" latinLnBrk="0" hangingPunct="1">
              <a:spcBef>
                <a:spcPct val="20000"/>
              </a:spcBef>
              <a:buFont typeface="Arial"/>
              <a:buChar char="•"/>
              <a:defRPr sz="18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457200" rtl="0" eaLnBrk="1" latinLnBrk="0" hangingPunct="1">
              <a:spcBef>
                <a:spcPct val="20000"/>
              </a:spcBef>
              <a:buFont typeface="Arial"/>
              <a:buChar char="–"/>
              <a:defRPr sz="16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457200" rtl="0" eaLnBrk="1" latinLnBrk="0" hangingPunct="1">
              <a:spcBef>
                <a:spcPct val="20000"/>
              </a:spcBef>
              <a:buFont typeface="Arial"/>
              <a:buChar char="»"/>
              <a:defRPr sz="16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457200" lvl="1" indent="0">
              <a:buNone/>
            </a:pPr>
            <a:r>
              <a:rPr lang="en-US" dirty="0"/>
              <a:t>AND HERE IS WHERE WE NEED A LITTLE HELP . . . </a:t>
            </a:r>
          </a:p>
        </p:txBody>
      </p:sp>
    </p:spTree>
    <p:extLst>
      <p:ext uri="{BB962C8B-B14F-4D97-AF65-F5344CB8AC3E}">
        <p14:creationId xmlns:p14="http://schemas.microsoft.com/office/powerpoint/2010/main" val="2501295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dissolve">
                                      <p:cBhvr>
                                        <p:cTn id="7" dur="500"/>
                                        <p:tgtEl>
                                          <p:spTgt spid="2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dissolve">
                                      <p:cBhvr>
                                        <p:cTn id="12" dur="500"/>
                                        <p:tgtEl>
                                          <p:spTgt spid="24"/>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dissolve">
                                      <p:cBhvr>
                                        <p:cTn id="17"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2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3441700" y="5674263"/>
            <a:ext cx="2159000" cy="749909"/>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172522" y="3246553"/>
            <a:ext cx="2794000" cy="650662"/>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274638"/>
            <a:ext cx="8229600" cy="740291"/>
          </a:xfrm>
        </p:spPr>
        <p:txBody>
          <a:bodyPr/>
          <a:lstStyle/>
          <a:p>
            <a:r>
              <a:rPr lang="en-US" dirty="0"/>
              <a:t>Work and energy</a:t>
            </a:r>
          </a:p>
        </p:txBody>
      </p:sp>
      <p:graphicFrame>
        <p:nvGraphicFramePr>
          <p:cNvPr id="4" name="Object 6"/>
          <p:cNvGraphicFramePr>
            <a:graphicFrameLocks noChangeAspect="1"/>
          </p:cNvGraphicFramePr>
          <p:nvPr>
            <p:extLst>
              <p:ext uri="{D42A27DB-BD31-4B8C-83A1-F6EECF244321}">
                <p14:modId xmlns:p14="http://schemas.microsoft.com/office/powerpoint/2010/main" val="2542929184"/>
              </p:ext>
            </p:extLst>
          </p:nvPr>
        </p:nvGraphicFramePr>
        <p:xfrm>
          <a:off x="2589053" y="1207056"/>
          <a:ext cx="4011612" cy="2644775"/>
        </p:xfrm>
        <a:graphic>
          <a:graphicData uri="http://schemas.openxmlformats.org/presentationml/2006/ole">
            <mc:AlternateContent xmlns:mc="http://schemas.openxmlformats.org/markup-compatibility/2006">
              <mc:Choice xmlns:v="urn:schemas-microsoft-com:vml" Requires="v">
                <p:oleObj spid="_x0000_s12323" name="Equation" r:id="rId3" imgW="2451100" imgH="1612900" progId="Equation.DSMT4">
                  <p:embed/>
                </p:oleObj>
              </mc:Choice>
              <mc:Fallback>
                <p:oleObj name="Equation" r:id="rId3" imgW="2451100" imgH="1612900" progId="Equation.DSMT4">
                  <p:embed/>
                  <p:pic>
                    <p:nvPicPr>
                      <p:cNvPr id="4" name="Object 6"/>
                      <p:cNvPicPr>
                        <a:picLocks noChangeAspect="1" noChangeArrowheads="1"/>
                      </p:cNvPicPr>
                      <p:nvPr/>
                    </p:nvPicPr>
                    <p:blipFill>
                      <a:blip r:embed="rId4"/>
                      <a:srcRect/>
                      <a:stretch>
                        <a:fillRect/>
                      </a:stretch>
                    </p:blipFill>
                    <p:spPr bwMode="auto">
                      <a:xfrm>
                        <a:off x="2589053" y="1207056"/>
                        <a:ext cx="4011612" cy="2644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mc:AlternateContent xmlns:mc="http://schemas.openxmlformats.org/markup-compatibility/2006">
        <mc:Choice xmlns:a14="http://schemas.microsoft.com/office/drawing/2010/main" Requires="a14">
          <p:sp>
            <p:nvSpPr>
              <p:cNvPr id="10" name="Content Placeholder 2"/>
              <p:cNvSpPr>
                <a:spLocks noGrp="1"/>
              </p:cNvSpPr>
              <p:nvPr>
                <p:ph idx="1"/>
              </p:nvPr>
            </p:nvSpPr>
            <p:spPr>
              <a:xfrm>
                <a:off x="345688" y="4205327"/>
                <a:ext cx="8631043" cy="1485504"/>
              </a:xfrm>
            </p:spPr>
            <p:txBody>
              <a:bodyPr/>
              <a:lstStyle/>
              <a:p>
                <a:r>
                  <a:rPr lang="en-US" dirty="0"/>
                  <a:t>This expression is called the </a:t>
                </a:r>
                <a:r>
                  <a:rPr lang="en-US" b="1" u="sng" dirty="0"/>
                  <a:t>Work-Energy Theorem</a:t>
                </a:r>
                <a:endParaRPr lang="en-US" dirty="0"/>
              </a:p>
              <a:p>
                <a:r>
                  <a:rPr lang="en-US" dirty="0"/>
                  <a:t>The quantity </a:t>
                </a:r>
                <a14:m>
                  <m:oMath xmlns:m="http://schemas.openxmlformats.org/officeDocument/2006/math">
                    <m:f>
                      <m:fPr>
                        <m:ctrlPr>
                          <a:rPr lang="en-US" b="0" i="1" smtClean="0">
                            <a:latin typeface="Cambria Math" panose="02040503050406030204" pitchFamily="18" charset="0"/>
                          </a:rPr>
                        </m:ctrlPr>
                      </m:fPr>
                      <m:num>
                        <m:r>
                          <a:rPr lang="en-US" b="0" i="1" smtClean="0">
                            <a:latin typeface="Cambria Math" charset="0"/>
                          </a:rPr>
                          <m:t>1</m:t>
                        </m:r>
                      </m:num>
                      <m:den>
                        <m:r>
                          <a:rPr lang="en-US" b="0" i="1" smtClean="0">
                            <a:latin typeface="Cambria Math" charset="0"/>
                          </a:rPr>
                          <m:t>2</m:t>
                        </m:r>
                      </m:den>
                    </m:f>
                    <m:r>
                      <a:rPr lang="en-US" b="0" i="1" smtClean="0">
                        <a:latin typeface="Cambria Math" charset="0"/>
                      </a:rPr>
                      <m:t>𝑚</m:t>
                    </m:r>
                    <m:sSup>
                      <m:sSupPr>
                        <m:ctrlPr>
                          <a:rPr lang="en-US" b="0" i="1" smtClean="0">
                            <a:latin typeface="Cambria Math" panose="02040503050406030204" pitchFamily="18" charset="0"/>
                          </a:rPr>
                        </m:ctrlPr>
                      </m:sSupPr>
                      <m:e>
                        <m:r>
                          <a:rPr lang="en-US" b="0" i="1" smtClean="0">
                            <a:latin typeface="Cambria Math" charset="0"/>
                          </a:rPr>
                          <m:t>𝑣</m:t>
                        </m:r>
                      </m:e>
                      <m:sup>
                        <m:r>
                          <a:rPr lang="en-US" b="0" i="1" smtClean="0">
                            <a:latin typeface="Cambria Math" charset="0"/>
                          </a:rPr>
                          <m:t>2</m:t>
                        </m:r>
                      </m:sup>
                    </m:sSup>
                  </m:oMath>
                </a14:m>
                <a:r>
                  <a:rPr lang="en-US" dirty="0"/>
                  <a:t> represents the </a:t>
                </a:r>
                <a:r>
                  <a:rPr lang="en-US" b="1" u="sng" dirty="0"/>
                  <a:t>kinetic energy</a:t>
                </a:r>
                <a:r>
                  <a:rPr lang="en-US" dirty="0"/>
                  <a:t> of an object. Thus, we can rewrite this equation as:</a:t>
                </a:r>
              </a:p>
            </p:txBody>
          </p:sp>
        </mc:Choice>
        <mc:Fallback>
          <p:sp>
            <p:nvSpPr>
              <p:cNvPr id="10" name="Content Placeholder 2"/>
              <p:cNvSpPr>
                <a:spLocks noGrp="1" noRot="1" noChangeAspect="1" noMove="1" noResize="1" noEditPoints="1" noAdjustHandles="1" noChangeArrowheads="1" noChangeShapeType="1" noTextEdit="1"/>
              </p:cNvSpPr>
              <p:nvPr>
                <p:ph idx="1"/>
              </p:nvPr>
            </p:nvSpPr>
            <p:spPr>
              <a:xfrm>
                <a:off x="345688" y="4205327"/>
                <a:ext cx="8631043" cy="1485504"/>
              </a:xfrm>
              <a:blipFill>
                <a:blip r:embed="rId5"/>
                <a:stretch>
                  <a:fillRect l="-881" t="-2542" b="-6780"/>
                </a:stretch>
              </a:blipFill>
            </p:spPr>
            <p:txBody>
              <a:bodyPr/>
              <a:lstStyle/>
              <a:p>
                <a:r>
                  <a:rPr lang="en-US">
                    <a:noFill/>
                  </a:rPr>
                  <a:t> </a:t>
                </a:r>
              </a:p>
            </p:txBody>
          </p:sp>
        </mc:Fallback>
      </mc:AlternateContent>
      <p:graphicFrame>
        <p:nvGraphicFramePr>
          <p:cNvPr id="12" name="Object 6"/>
          <p:cNvGraphicFramePr>
            <a:graphicFrameLocks noChangeAspect="1"/>
          </p:cNvGraphicFramePr>
          <p:nvPr/>
        </p:nvGraphicFramePr>
        <p:xfrm>
          <a:off x="3568700" y="5725064"/>
          <a:ext cx="1828800" cy="666750"/>
        </p:xfrm>
        <a:graphic>
          <a:graphicData uri="http://schemas.openxmlformats.org/presentationml/2006/ole">
            <mc:AlternateContent xmlns:mc="http://schemas.openxmlformats.org/markup-compatibility/2006">
              <mc:Choice xmlns:v="urn:schemas-microsoft-com:vml" Requires="v">
                <p:oleObj spid="_x0000_s12324" name="Equation" r:id="rId6" imgW="1117600" imgH="406400" progId="Equation.DSMT4">
                  <p:embed/>
                </p:oleObj>
              </mc:Choice>
              <mc:Fallback>
                <p:oleObj name="Equation" r:id="rId6" imgW="1117600" imgH="406400" progId="Equation.DSMT4">
                  <p:embed/>
                  <p:pic>
                    <p:nvPicPr>
                      <p:cNvPr id="12"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568700" y="5725064"/>
                        <a:ext cx="1828800" cy="666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14" name="TextBox 13"/>
          <p:cNvSpPr txBox="1"/>
          <p:nvPr/>
        </p:nvSpPr>
        <p:spPr>
          <a:xfrm>
            <a:off x="5868986" y="5562610"/>
            <a:ext cx="3008313" cy="1169551"/>
          </a:xfrm>
          <a:prstGeom prst="rect">
            <a:avLst/>
          </a:prstGeom>
          <a:noFill/>
        </p:spPr>
        <p:txBody>
          <a:bodyPr wrap="square" rtlCol="0">
            <a:spAutoFit/>
          </a:bodyPr>
          <a:lstStyle/>
          <a:p>
            <a:r>
              <a:rPr lang="en-US" sz="1400" dirty="0">
                <a:solidFill>
                  <a:schemeClr val="accent1"/>
                </a:solidFill>
                <a:latin typeface="Palatino Linotype" charset="0"/>
                <a:ea typeface="Palatino Linotype" charset="0"/>
                <a:cs typeface="Palatino Linotype" charset="0"/>
              </a:rPr>
              <a:t>The work-energy theorem in this form tells us that when net work is done on an object, the object’s kinetic energy will change.</a:t>
            </a:r>
          </a:p>
          <a:p>
            <a:endParaRPr lang="en-US" sz="1400" dirty="0">
              <a:solidFill>
                <a:schemeClr val="accent1"/>
              </a:solidFill>
              <a:latin typeface="Palatino Linotype" charset="0"/>
              <a:ea typeface="Palatino Linotype" charset="0"/>
              <a:cs typeface="Palatino Linotype" charset="0"/>
            </a:endParaRPr>
          </a:p>
        </p:txBody>
      </p:sp>
    </p:spTree>
    <p:extLst>
      <p:ext uri="{BB962C8B-B14F-4D97-AF65-F5344CB8AC3E}">
        <p14:creationId xmlns:p14="http://schemas.microsoft.com/office/powerpoint/2010/main" val="306700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9" grpId="0" animBg="1"/>
      <p:bldP spid="10" grpId="0" build="p"/>
      <p:bldP spid="1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127000" y="170418"/>
                <a:ext cx="8229600" cy="2864882"/>
              </a:xfrm>
            </p:spPr>
            <p:txBody>
              <a:bodyPr>
                <a:normAutofit/>
              </a:bodyPr>
              <a:lstStyle/>
              <a:p>
                <a:r>
                  <a:rPr lang="en-US" dirty="0"/>
                  <a:t>A 5-kg box sits at the top of a 6-m high ramp that is inclined at 30° above the horizontal. For this ramp, </a:t>
                </a:r>
                <a14:m>
                  <m:oMath xmlns:m="http://schemas.openxmlformats.org/officeDocument/2006/math">
                    <m:sSub>
                      <m:sSubPr>
                        <m:ctrlPr>
                          <a:rPr lang="en-US" i="1" smtClean="0">
                            <a:latin typeface="Cambria Math" panose="02040503050406030204" pitchFamily="18" charset="0"/>
                          </a:rPr>
                        </m:ctrlPr>
                      </m:sSubPr>
                      <m:e>
                        <m:r>
                          <a:rPr lang="en-US" i="1" smtClean="0">
                            <a:latin typeface="Cambria Math" charset="0"/>
                            <a:ea typeface="Cambria Math" charset="0"/>
                            <a:cs typeface="Cambria Math" charset="0"/>
                          </a:rPr>
                          <m:t>𝜇</m:t>
                        </m:r>
                      </m:e>
                      <m:sub>
                        <m:r>
                          <a:rPr lang="en-US" b="0" i="1" smtClean="0">
                            <a:latin typeface="Cambria Math" charset="0"/>
                          </a:rPr>
                          <m:t>𝑠</m:t>
                        </m:r>
                      </m:sub>
                    </m:sSub>
                    <m:r>
                      <a:rPr lang="en-US" b="0" i="1" smtClean="0">
                        <a:latin typeface="Cambria Math" charset="0"/>
                      </a:rPr>
                      <m:t>=0.3</m:t>
                    </m:r>
                  </m:oMath>
                </a14:m>
                <a:r>
                  <a:rPr lang="en-US" dirty="0"/>
                  <a:t> and </a:t>
                </a:r>
                <a14:m>
                  <m:oMath xmlns:m="http://schemas.openxmlformats.org/officeDocument/2006/math">
                    <m:sSub>
                      <m:sSubPr>
                        <m:ctrlPr>
                          <a:rPr lang="en-US" i="1" smtClean="0">
                            <a:latin typeface="Cambria Math" panose="02040503050406030204" pitchFamily="18" charset="0"/>
                          </a:rPr>
                        </m:ctrlPr>
                      </m:sSubPr>
                      <m:e>
                        <m:r>
                          <a:rPr lang="en-US" i="1" smtClean="0">
                            <a:latin typeface="Cambria Math" charset="0"/>
                            <a:ea typeface="Cambria Math" charset="0"/>
                            <a:cs typeface="Cambria Math" charset="0"/>
                          </a:rPr>
                          <m:t>𝜇</m:t>
                        </m:r>
                      </m:e>
                      <m:sub>
                        <m:r>
                          <a:rPr lang="en-US" b="0" i="1" smtClean="0">
                            <a:latin typeface="Cambria Math" charset="0"/>
                          </a:rPr>
                          <m:t>𝑘</m:t>
                        </m:r>
                      </m:sub>
                    </m:sSub>
                    <m:r>
                      <a:rPr lang="en-US" b="0" i="1" smtClean="0">
                        <a:latin typeface="Cambria Math" charset="0"/>
                      </a:rPr>
                      <m:t>=0.15</m:t>
                    </m:r>
                  </m:oMath>
                </a14:m>
                <a:r>
                  <a:rPr lang="en-US" dirty="0"/>
                  <a:t>.  </a:t>
                </a:r>
              </a:p>
              <a:p>
                <a:endParaRPr lang="en-US" dirty="0"/>
              </a:p>
              <a:p>
                <a:endParaRPr lang="en-US" dirty="0"/>
              </a:p>
              <a:p>
                <a:endParaRPr lang="en-US" dirty="0"/>
              </a:p>
              <a:p>
                <a:endParaRPr lang="en-US" dirty="0"/>
              </a:p>
              <a:p>
                <a:pPr lvl="1"/>
                <a:endParaRPr lang="en-US" dirty="0"/>
              </a:p>
              <a:p>
                <a:pPr marL="457200" lvl="1" indent="0">
                  <a:buNone/>
                </a:pPr>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127000" y="170418"/>
                <a:ext cx="8229600" cy="2864882"/>
              </a:xfrm>
              <a:blipFill>
                <a:blip r:embed="rId3"/>
                <a:stretch>
                  <a:fillRect l="-924" t="-1322" r="-1387"/>
                </a:stretch>
              </a:blipFill>
            </p:spPr>
            <p:txBody>
              <a:bodyPr/>
              <a:lstStyle/>
              <a:p>
                <a:r>
                  <a:rPr lang="en-US">
                    <a:noFill/>
                  </a:rPr>
                  <a:t> </a:t>
                </a:r>
              </a:p>
            </p:txBody>
          </p:sp>
        </mc:Fallback>
      </mc:AlternateContent>
      <p:sp>
        <p:nvSpPr>
          <p:cNvPr id="4" name="Right Triangle 3"/>
          <p:cNvSpPr/>
          <p:nvPr/>
        </p:nvSpPr>
        <p:spPr>
          <a:xfrm>
            <a:off x="2239537" y="1486543"/>
            <a:ext cx="6324600" cy="140970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6938537" y="2565011"/>
            <a:ext cx="711200" cy="369332"/>
          </a:xfrm>
          <a:prstGeom prst="rect">
            <a:avLst/>
          </a:prstGeom>
          <a:noFill/>
        </p:spPr>
        <p:txBody>
          <a:bodyPr wrap="square" rtlCol="0">
            <a:spAutoFit/>
          </a:bodyPr>
          <a:lstStyle/>
          <a:p>
            <a:r>
              <a:rPr lang="en-US" dirty="0"/>
              <a:t>30°</a:t>
            </a:r>
          </a:p>
        </p:txBody>
      </p:sp>
      <p:sp>
        <p:nvSpPr>
          <p:cNvPr id="6" name="Rectangle 5"/>
          <p:cNvSpPr/>
          <p:nvPr/>
        </p:nvSpPr>
        <p:spPr>
          <a:xfrm rot="802466">
            <a:off x="2267028" y="1212067"/>
            <a:ext cx="337302" cy="301419"/>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p:cNvCxnSpPr/>
          <p:nvPr/>
        </p:nvCxnSpPr>
        <p:spPr>
          <a:xfrm>
            <a:off x="2049037" y="1486543"/>
            <a:ext cx="0" cy="140970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1432379" y="1959056"/>
            <a:ext cx="1003300" cy="369332"/>
          </a:xfrm>
          <a:prstGeom prst="rect">
            <a:avLst/>
          </a:prstGeom>
          <a:noFill/>
        </p:spPr>
        <p:txBody>
          <a:bodyPr wrap="square" rtlCol="0">
            <a:spAutoFit/>
          </a:bodyPr>
          <a:lstStyle/>
          <a:p>
            <a:r>
              <a:rPr lang="en-US">
                <a:latin typeface="Palatino Linotype" charset="0"/>
                <a:ea typeface="Palatino Linotype" charset="0"/>
                <a:cs typeface="Palatino Linotype" charset="0"/>
              </a:rPr>
              <a:t>6 m</a:t>
            </a:r>
          </a:p>
        </p:txBody>
      </p:sp>
      <p:grpSp>
        <p:nvGrpSpPr>
          <p:cNvPr id="24" name="Group 23">
            <a:extLst>
              <a:ext uri="{FF2B5EF4-FFF2-40B4-BE49-F238E27FC236}">
                <a16:creationId xmlns:a16="http://schemas.microsoft.com/office/drawing/2014/main" id="{FCFAFA58-EEB3-4343-8C07-28A9A7EA3980}"/>
              </a:ext>
            </a:extLst>
          </p:cNvPr>
          <p:cNvGrpSpPr/>
          <p:nvPr/>
        </p:nvGrpSpPr>
        <p:grpSpPr>
          <a:xfrm>
            <a:off x="6908007" y="805029"/>
            <a:ext cx="1874837" cy="1286827"/>
            <a:chOff x="6319838" y="1046096"/>
            <a:chExt cx="1874837" cy="1286827"/>
          </a:xfrm>
        </p:grpSpPr>
        <p:sp>
          <p:nvSpPr>
            <p:cNvPr id="13" name="Rectangle 12">
              <a:extLst>
                <a:ext uri="{FF2B5EF4-FFF2-40B4-BE49-F238E27FC236}">
                  <a16:creationId xmlns:a16="http://schemas.microsoft.com/office/drawing/2014/main" id="{B54B3C76-4D31-484E-A0A1-C7850A627801}"/>
                </a:ext>
              </a:extLst>
            </p:cNvPr>
            <p:cNvSpPr/>
            <p:nvPr/>
          </p:nvSpPr>
          <p:spPr>
            <a:xfrm rot="941334">
              <a:off x="7476893" y="1426260"/>
              <a:ext cx="345688" cy="367991"/>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5" name="Straight Arrow Connector 14">
              <a:extLst>
                <a:ext uri="{FF2B5EF4-FFF2-40B4-BE49-F238E27FC236}">
                  <a16:creationId xmlns:a16="http://schemas.microsoft.com/office/drawing/2014/main" id="{2D908509-98E1-E742-9D02-7F94A73D26F9}"/>
                </a:ext>
              </a:extLst>
            </p:cNvPr>
            <p:cNvCxnSpPr/>
            <p:nvPr/>
          </p:nvCxnSpPr>
          <p:spPr>
            <a:xfrm flipV="1">
              <a:off x="7680645" y="1046096"/>
              <a:ext cx="154878" cy="440447"/>
            </a:xfrm>
            <a:prstGeom prst="straightConnector1">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16" name="Straight Arrow Connector 15">
              <a:extLst>
                <a:ext uri="{FF2B5EF4-FFF2-40B4-BE49-F238E27FC236}">
                  <a16:creationId xmlns:a16="http://schemas.microsoft.com/office/drawing/2014/main" id="{098191A5-4CE4-4B4A-B670-EA947888BAC2}"/>
                </a:ext>
              </a:extLst>
            </p:cNvPr>
            <p:cNvCxnSpPr>
              <a:cxnSpLocks/>
            </p:cNvCxnSpPr>
            <p:nvPr/>
          </p:nvCxnSpPr>
          <p:spPr>
            <a:xfrm>
              <a:off x="7627435" y="1693425"/>
              <a:ext cx="0" cy="579875"/>
            </a:xfrm>
            <a:prstGeom prst="straightConnector1">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18" name="Straight Arrow Connector 17">
              <a:extLst>
                <a:ext uri="{FF2B5EF4-FFF2-40B4-BE49-F238E27FC236}">
                  <a16:creationId xmlns:a16="http://schemas.microsoft.com/office/drawing/2014/main" id="{42C74871-FA47-4C4C-B857-FEBAB228C272}"/>
                </a:ext>
              </a:extLst>
            </p:cNvPr>
            <p:cNvCxnSpPr>
              <a:cxnSpLocks/>
            </p:cNvCxnSpPr>
            <p:nvPr/>
          </p:nvCxnSpPr>
          <p:spPr>
            <a:xfrm flipH="1" flipV="1">
              <a:off x="6854902" y="1569621"/>
              <a:ext cx="564996" cy="152400"/>
            </a:xfrm>
            <a:prstGeom prst="straightConnector1">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graphicFrame>
          <p:nvGraphicFramePr>
            <p:cNvPr id="21" name="Object 20">
              <a:extLst>
                <a:ext uri="{FF2B5EF4-FFF2-40B4-BE49-F238E27FC236}">
                  <a16:creationId xmlns:a16="http://schemas.microsoft.com/office/drawing/2014/main" id="{2F3C72DE-4C9D-9347-98A8-C412321B27BB}"/>
                </a:ext>
              </a:extLst>
            </p:cNvPr>
            <p:cNvGraphicFramePr>
              <a:graphicFrameLocks noChangeAspect="1"/>
            </p:cNvGraphicFramePr>
            <p:nvPr/>
          </p:nvGraphicFramePr>
          <p:xfrm>
            <a:off x="7680645" y="2066223"/>
            <a:ext cx="390525" cy="266700"/>
          </p:xfrm>
          <a:graphic>
            <a:graphicData uri="http://schemas.openxmlformats.org/presentationml/2006/ole">
              <mc:AlternateContent xmlns:mc="http://schemas.openxmlformats.org/markup-compatibility/2006">
                <mc:Choice xmlns:v="urn:schemas-microsoft-com:vml" Requires="v">
                  <p:oleObj spid="_x0000_s16468" r:id="rId4" imgW="241300" imgH="165100" progId="Equation.DSMT4">
                    <p:embed/>
                  </p:oleObj>
                </mc:Choice>
                <mc:Fallback>
                  <p:oleObj r:id="rId4" imgW="241300" imgH="165100" progId="Equation.DSMT4">
                    <p:embed/>
                    <p:pic>
                      <p:nvPicPr>
                        <p:cNvPr id="21" name="Object 20">
                          <a:extLst>
                            <a:ext uri="{FF2B5EF4-FFF2-40B4-BE49-F238E27FC236}">
                              <a16:creationId xmlns:a16="http://schemas.microsoft.com/office/drawing/2014/main" id="{2F3C72DE-4C9D-9347-98A8-C412321B27BB}"/>
                            </a:ext>
                          </a:extLst>
                        </p:cNvPr>
                        <p:cNvPicPr/>
                        <p:nvPr/>
                      </p:nvPicPr>
                      <p:blipFill>
                        <a:blip r:embed="rId5"/>
                        <a:stretch>
                          <a:fillRect/>
                        </a:stretch>
                      </p:blipFill>
                      <p:spPr>
                        <a:xfrm>
                          <a:off x="7680645" y="2066223"/>
                          <a:ext cx="390525" cy="266700"/>
                        </a:xfrm>
                        <a:prstGeom prst="rect">
                          <a:avLst/>
                        </a:prstGeom>
                      </p:spPr>
                    </p:pic>
                  </p:oleObj>
                </mc:Fallback>
              </mc:AlternateContent>
            </a:graphicData>
          </a:graphic>
        </p:graphicFrame>
        <p:graphicFrame>
          <p:nvGraphicFramePr>
            <p:cNvPr id="22" name="Object 21">
              <a:extLst>
                <a:ext uri="{FF2B5EF4-FFF2-40B4-BE49-F238E27FC236}">
                  <a16:creationId xmlns:a16="http://schemas.microsoft.com/office/drawing/2014/main" id="{93104A9F-164F-1D47-B06C-D3D4C388E8FD}"/>
                </a:ext>
              </a:extLst>
            </p:cNvPr>
            <p:cNvGraphicFramePr>
              <a:graphicFrameLocks noChangeAspect="1"/>
            </p:cNvGraphicFramePr>
            <p:nvPr/>
          </p:nvGraphicFramePr>
          <p:xfrm>
            <a:off x="6319838" y="1647825"/>
            <a:ext cx="966787" cy="390525"/>
          </p:xfrm>
          <a:graphic>
            <a:graphicData uri="http://schemas.openxmlformats.org/presentationml/2006/ole">
              <mc:AlternateContent xmlns:mc="http://schemas.openxmlformats.org/markup-compatibility/2006">
                <mc:Choice xmlns:v="urn:schemas-microsoft-com:vml" Requires="v">
                  <p:oleObj spid="_x0000_s16469" r:id="rId6" imgW="596900" imgH="241300" progId="Equation.DSMT4">
                    <p:embed/>
                  </p:oleObj>
                </mc:Choice>
                <mc:Fallback>
                  <p:oleObj r:id="rId6" imgW="596900" imgH="241300" progId="Equation.DSMT4">
                    <p:embed/>
                    <p:pic>
                      <p:nvPicPr>
                        <p:cNvPr id="22" name="Object 21">
                          <a:extLst>
                            <a:ext uri="{FF2B5EF4-FFF2-40B4-BE49-F238E27FC236}">
                              <a16:creationId xmlns:a16="http://schemas.microsoft.com/office/drawing/2014/main" id="{93104A9F-164F-1D47-B06C-D3D4C388E8FD}"/>
                            </a:ext>
                          </a:extLst>
                        </p:cNvPr>
                        <p:cNvPicPr/>
                        <p:nvPr/>
                      </p:nvPicPr>
                      <p:blipFill>
                        <a:blip r:embed="rId7"/>
                        <a:stretch>
                          <a:fillRect/>
                        </a:stretch>
                      </p:blipFill>
                      <p:spPr>
                        <a:xfrm>
                          <a:off x="6319838" y="1647825"/>
                          <a:ext cx="966787" cy="390525"/>
                        </a:xfrm>
                        <a:prstGeom prst="rect">
                          <a:avLst/>
                        </a:prstGeom>
                      </p:spPr>
                    </p:pic>
                  </p:oleObj>
                </mc:Fallback>
              </mc:AlternateContent>
            </a:graphicData>
          </a:graphic>
        </p:graphicFrame>
        <p:graphicFrame>
          <p:nvGraphicFramePr>
            <p:cNvPr id="23" name="Object 22">
              <a:extLst>
                <a:ext uri="{FF2B5EF4-FFF2-40B4-BE49-F238E27FC236}">
                  <a16:creationId xmlns:a16="http://schemas.microsoft.com/office/drawing/2014/main" id="{E3EB4E99-169A-5449-AE52-7065614917C1}"/>
                </a:ext>
              </a:extLst>
            </p:cNvPr>
            <p:cNvGraphicFramePr>
              <a:graphicFrameLocks noChangeAspect="1"/>
            </p:cNvGraphicFramePr>
            <p:nvPr/>
          </p:nvGraphicFramePr>
          <p:xfrm>
            <a:off x="7926388" y="1065213"/>
            <a:ext cx="268287" cy="266700"/>
          </p:xfrm>
          <a:graphic>
            <a:graphicData uri="http://schemas.openxmlformats.org/presentationml/2006/ole">
              <mc:AlternateContent xmlns:mc="http://schemas.openxmlformats.org/markup-compatibility/2006">
                <mc:Choice xmlns:v="urn:schemas-microsoft-com:vml" Requires="v">
                  <p:oleObj spid="_x0000_s16470" r:id="rId8" imgW="165100" imgH="165100" progId="Equation.DSMT4">
                    <p:embed/>
                  </p:oleObj>
                </mc:Choice>
                <mc:Fallback>
                  <p:oleObj r:id="rId8" imgW="165100" imgH="165100" progId="Equation.DSMT4">
                    <p:embed/>
                    <p:pic>
                      <p:nvPicPr>
                        <p:cNvPr id="23" name="Object 22">
                          <a:extLst>
                            <a:ext uri="{FF2B5EF4-FFF2-40B4-BE49-F238E27FC236}">
                              <a16:creationId xmlns:a16="http://schemas.microsoft.com/office/drawing/2014/main" id="{E3EB4E99-169A-5449-AE52-7065614917C1}"/>
                            </a:ext>
                          </a:extLst>
                        </p:cNvPr>
                        <p:cNvPicPr/>
                        <p:nvPr/>
                      </p:nvPicPr>
                      <p:blipFill>
                        <a:blip r:embed="rId9"/>
                        <a:stretch>
                          <a:fillRect/>
                        </a:stretch>
                      </p:blipFill>
                      <p:spPr>
                        <a:xfrm>
                          <a:off x="7926388" y="1065213"/>
                          <a:ext cx="268287" cy="266700"/>
                        </a:xfrm>
                        <a:prstGeom prst="rect">
                          <a:avLst/>
                        </a:prstGeom>
                      </p:spPr>
                    </p:pic>
                  </p:oleObj>
                </mc:Fallback>
              </mc:AlternateContent>
            </a:graphicData>
          </a:graphic>
        </p:graphicFrame>
      </p:grpSp>
      <p:cxnSp>
        <p:nvCxnSpPr>
          <p:cNvPr id="25" name="Straight Arrow Connector 24">
            <a:extLst>
              <a:ext uri="{FF2B5EF4-FFF2-40B4-BE49-F238E27FC236}">
                <a16:creationId xmlns:a16="http://schemas.microsoft.com/office/drawing/2014/main" id="{3B9129A1-873C-0F41-9DE5-D06F2E7B9FC2}"/>
              </a:ext>
            </a:extLst>
          </p:cNvPr>
          <p:cNvCxnSpPr>
            <a:cxnSpLocks/>
          </p:cNvCxnSpPr>
          <p:nvPr/>
        </p:nvCxnSpPr>
        <p:spPr>
          <a:xfrm>
            <a:off x="2490662" y="1048020"/>
            <a:ext cx="6073475" cy="1448589"/>
          </a:xfrm>
          <a:prstGeom prst="straightConnector1">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graphicFrame>
        <p:nvGraphicFramePr>
          <p:cNvPr id="27" name="Object 26">
            <a:extLst>
              <a:ext uri="{FF2B5EF4-FFF2-40B4-BE49-F238E27FC236}">
                <a16:creationId xmlns:a16="http://schemas.microsoft.com/office/drawing/2014/main" id="{E673B066-9E43-7E48-95DA-250990E68E2F}"/>
              </a:ext>
            </a:extLst>
          </p:cNvPr>
          <p:cNvGraphicFramePr>
            <a:graphicFrameLocks noChangeAspect="1"/>
          </p:cNvGraphicFramePr>
          <p:nvPr/>
        </p:nvGraphicFramePr>
        <p:xfrm>
          <a:off x="5424488" y="1438275"/>
          <a:ext cx="204787" cy="287338"/>
        </p:xfrm>
        <a:graphic>
          <a:graphicData uri="http://schemas.openxmlformats.org/presentationml/2006/ole">
            <mc:AlternateContent xmlns:mc="http://schemas.openxmlformats.org/markup-compatibility/2006">
              <mc:Choice xmlns:v="urn:schemas-microsoft-com:vml" Requires="v">
                <p:oleObj spid="_x0000_s16471" r:id="rId10" imgW="127000" imgH="177800" progId="Equation.DSMT4">
                  <p:embed/>
                </p:oleObj>
              </mc:Choice>
              <mc:Fallback>
                <p:oleObj r:id="rId10" imgW="127000" imgH="177800" progId="Equation.DSMT4">
                  <p:embed/>
                  <p:pic>
                    <p:nvPicPr>
                      <p:cNvPr id="27" name="Object 26">
                        <a:extLst>
                          <a:ext uri="{FF2B5EF4-FFF2-40B4-BE49-F238E27FC236}">
                            <a16:creationId xmlns:a16="http://schemas.microsoft.com/office/drawing/2014/main" id="{E673B066-9E43-7E48-95DA-250990E68E2F}"/>
                          </a:ext>
                        </a:extLst>
                      </p:cNvPr>
                      <p:cNvPicPr/>
                      <p:nvPr/>
                    </p:nvPicPr>
                    <p:blipFill>
                      <a:blip r:embed="rId11"/>
                      <a:stretch>
                        <a:fillRect/>
                      </a:stretch>
                    </p:blipFill>
                    <p:spPr>
                      <a:xfrm>
                        <a:off x="5424488" y="1438275"/>
                        <a:ext cx="204787" cy="287338"/>
                      </a:xfrm>
                      <a:prstGeom prst="rect">
                        <a:avLst/>
                      </a:prstGeom>
                    </p:spPr>
                  </p:pic>
                </p:oleObj>
              </mc:Fallback>
            </mc:AlternateContent>
          </a:graphicData>
        </a:graphic>
      </p:graphicFrame>
      <p:sp>
        <p:nvSpPr>
          <p:cNvPr id="28" name="Content Placeholder 2">
            <a:extLst>
              <a:ext uri="{FF2B5EF4-FFF2-40B4-BE49-F238E27FC236}">
                <a16:creationId xmlns:a16="http://schemas.microsoft.com/office/drawing/2014/main" id="{05DA3AC5-2120-664E-9321-8A6298A2521B}"/>
              </a:ext>
            </a:extLst>
          </p:cNvPr>
          <p:cNvSpPr txBox="1">
            <a:spLocks/>
          </p:cNvSpPr>
          <p:nvPr/>
        </p:nvSpPr>
        <p:spPr>
          <a:xfrm>
            <a:off x="127000" y="3083881"/>
            <a:ext cx="8915400" cy="430370"/>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2400" kern="1200">
                <a:solidFill>
                  <a:schemeClr val="tx1"/>
                </a:solidFill>
                <a:latin typeface="Times New Roman" panose="02020603050405020304" pitchFamily="18" charset="0"/>
                <a:ea typeface="+mn-ea"/>
                <a:cs typeface="Times New Roman" panose="02020603050405020304" pitchFamily="18" charset="0"/>
              </a:defRPr>
            </a:lvl1pPr>
            <a:lvl2pPr marL="742950" indent="-285750" algn="l" defTabSz="457200" rtl="0" eaLnBrk="1" latinLnBrk="0" hangingPunct="1">
              <a:spcBef>
                <a:spcPct val="20000"/>
              </a:spcBef>
              <a:buFont typeface="Arial"/>
              <a:buChar char="–"/>
              <a:defRPr sz="20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457200" rtl="0" eaLnBrk="1" latinLnBrk="0" hangingPunct="1">
              <a:spcBef>
                <a:spcPct val="20000"/>
              </a:spcBef>
              <a:buFont typeface="Arial"/>
              <a:buChar char="•"/>
              <a:defRPr sz="18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457200" rtl="0" eaLnBrk="1" latinLnBrk="0" hangingPunct="1">
              <a:spcBef>
                <a:spcPct val="20000"/>
              </a:spcBef>
              <a:buFont typeface="Arial"/>
              <a:buChar char="–"/>
              <a:defRPr sz="16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457200" rtl="0" eaLnBrk="1" latinLnBrk="0" hangingPunct="1">
              <a:spcBef>
                <a:spcPct val="20000"/>
              </a:spcBef>
              <a:buFont typeface="Arial"/>
              <a:buChar char="»"/>
              <a:defRPr sz="16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457200" lvl="1" indent="0">
              <a:buNone/>
            </a:pPr>
            <a:r>
              <a:rPr lang="en-US" dirty="0"/>
              <a:t>How fast is the block traveling when it gets to the bottom of the incline?</a:t>
            </a:r>
          </a:p>
        </p:txBody>
      </p:sp>
      <p:sp>
        <p:nvSpPr>
          <p:cNvPr id="2" name="TextBox 1">
            <a:extLst>
              <a:ext uri="{FF2B5EF4-FFF2-40B4-BE49-F238E27FC236}">
                <a16:creationId xmlns:a16="http://schemas.microsoft.com/office/drawing/2014/main" id="{1DAD9819-F620-5349-B0F6-1D9759AFFF0E}"/>
              </a:ext>
            </a:extLst>
          </p:cNvPr>
          <p:cNvSpPr txBox="1"/>
          <p:nvPr/>
        </p:nvSpPr>
        <p:spPr>
          <a:xfrm>
            <a:off x="183059" y="3533982"/>
            <a:ext cx="8599785" cy="400110"/>
          </a:xfrm>
          <a:prstGeom prst="rect">
            <a:avLst/>
          </a:prstGeom>
          <a:noFill/>
        </p:spPr>
        <p:txBody>
          <a:bodyPr wrap="square" rtlCol="0">
            <a:spAutoFit/>
          </a:bodyPr>
          <a:lstStyle/>
          <a:p>
            <a:r>
              <a:rPr lang="en-US" sz="2000" dirty="0">
                <a:latin typeface="+mj-lt"/>
              </a:rPr>
              <a:t>So now we can answer our question with the help of the Work/Energy Theorem!</a:t>
            </a:r>
          </a:p>
        </p:txBody>
      </p:sp>
      <p:graphicFrame>
        <p:nvGraphicFramePr>
          <p:cNvPr id="26" name="Object 6">
            <a:extLst>
              <a:ext uri="{FF2B5EF4-FFF2-40B4-BE49-F238E27FC236}">
                <a16:creationId xmlns:a16="http://schemas.microsoft.com/office/drawing/2014/main" id="{452F063D-C081-F54C-B8C2-49715E578A81}"/>
              </a:ext>
            </a:extLst>
          </p:cNvPr>
          <p:cNvGraphicFramePr>
            <a:graphicFrameLocks noChangeAspect="1"/>
          </p:cNvGraphicFramePr>
          <p:nvPr>
            <p:extLst>
              <p:ext uri="{D42A27DB-BD31-4B8C-83A1-F6EECF244321}">
                <p14:modId xmlns:p14="http://schemas.microsoft.com/office/powerpoint/2010/main" val="673510002"/>
              </p:ext>
            </p:extLst>
          </p:nvPr>
        </p:nvGraphicFramePr>
        <p:xfrm>
          <a:off x="2634618" y="4164158"/>
          <a:ext cx="3367087" cy="1998662"/>
        </p:xfrm>
        <a:graphic>
          <a:graphicData uri="http://schemas.openxmlformats.org/presentationml/2006/ole">
            <mc:AlternateContent xmlns:mc="http://schemas.openxmlformats.org/markup-compatibility/2006">
              <mc:Choice xmlns:v="urn:schemas-microsoft-com:vml" Requires="v">
                <p:oleObj spid="_x0000_s16472" name="Equation" r:id="rId12" imgW="2057400" imgH="1219200" progId="Equation.DSMT4">
                  <p:embed/>
                </p:oleObj>
              </mc:Choice>
              <mc:Fallback>
                <p:oleObj name="Equation" r:id="rId12" imgW="2057400" imgH="1219200" progId="Equation.DSMT4">
                  <p:embed/>
                  <p:pic>
                    <p:nvPicPr>
                      <p:cNvPr id="4" name="Object 6"/>
                      <p:cNvPicPr>
                        <a:picLocks noChangeAspect="1" noChangeArrowheads="1"/>
                      </p:cNvPicPr>
                      <p:nvPr/>
                    </p:nvPicPr>
                    <p:blipFill>
                      <a:blip r:embed="rId13"/>
                      <a:srcRect/>
                      <a:stretch>
                        <a:fillRect/>
                      </a:stretch>
                    </p:blipFill>
                    <p:spPr bwMode="auto">
                      <a:xfrm>
                        <a:off x="2634618" y="4164158"/>
                        <a:ext cx="3367087" cy="19986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cxnSp>
        <p:nvCxnSpPr>
          <p:cNvPr id="10" name="Straight Connector 9">
            <a:extLst>
              <a:ext uri="{FF2B5EF4-FFF2-40B4-BE49-F238E27FC236}">
                <a16:creationId xmlns:a16="http://schemas.microsoft.com/office/drawing/2014/main" id="{D8E19392-B9E0-1649-9176-2D64B0AB9F30}"/>
              </a:ext>
            </a:extLst>
          </p:cNvPr>
          <p:cNvCxnSpPr/>
          <p:nvPr/>
        </p:nvCxnSpPr>
        <p:spPr>
          <a:xfrm flipV="1">
            <a:off x="4241800" y="4508500"/>
            <a:ext cx="431800" cy="482600"/>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graphicFrame>
        <p:nvGraphicFramePr>
          <p:cNvPr id="29" name="Object 6">
            <a:extLst>
              <a:ext uri="{FF2B5EF4-FFF2-40B4-BE49-F238E27FC236}">
                <a16:creationId xmlns:a16="http://schemas.microsoft.com/office/drawing/2014/main" id="{37743D2A-4774-594B-9952-6E924D8CBDFB}"/>
              </a:ext>
            </a:extLst>
          </p:cNvPr>
          <p:cNvGraphicFramePr>
            <a:graphicFrameLocks noChangeAspect="1"/>
          </p:cNvGraphicFramePr>
          <p:nvPr>
            <p:extLst>
              <p:ext uri="{D42A27DB-BD31-4B8C-83A1-F6EECF244321}">
                <p14:modId xmlns:p14="http://schemas.microsoft.com/office/powerpoint/2010/main" val="1389743259"/>
              </p:ext>
            </p:extLst>
          </p:nvPr>
        </p:nvGraphicFramePr>
        <p:xfrm>
          <a:off x="4673600" y="4377743"/>
          <a:ext cx="152329" cy="182563"/>
        </p:xfrm>
        <a:graphic>
          <a:graphicData uri="http://schemas.openxmlformats.org/presentationml/2006/ole">
            <mc:AlternateContent xmlns:mc="http://schemas.openxmlformats.org/markup-compatibility/2006">
              <mc:Choice xmlns:v="urn:schemas-microsoft-com:vml" Requires="v">
                <p:oleObj spid="_x0000_s16473" name="Equation" r:id="rId14" imgW="127000" imgH="152400" progId="Equation.DSMT4">
                  <p:embed/>
                </p:oleObj>
              </mc:Choice>
              <mc:Fallback>
                <p:oleObj name="Equation" r:id="rId14" imgW="127000" imgH="152400" progId="Equation.DSMT4">
                  <p:embed/>
                  <p:pic>
                    <p:nvPicPr>
                      <p:cNvPr id="26" name="Object 6">
                        <a:extLst>
                          <a:ext uri="{FF2B5EF4-FFF2-40B4-BE49-F238E27FC236}">
                            <a16:creationId xmlns:a16="http://schemas.microsoft.com/office/drawing/2014/main" id="{452F063D-C081-F54C-B8C2-49715E578A81}"/>
                          </a:ext>
                        </a:extLst>
                      </p:cNvPr>
                      <p:cNvPicPr>
                        <a:picLocks noChangeAspect="1" noChangeArrowheads="1"/>
                      </p:cNvPicPr>
                      <p:nvPr/>
                    </p:nvPicPr>
                    <p:blipFill>
                      <a:blip r:embed="rId15"/>
                      <a:srcRect/>
                      <a:stretch>
                        <a:fillRect/>
                      </a:stretch>
                    </p:blipFill>
                    <p:spPr bwMode="auto">
                      <a:xfrm>
                        <a:off x="4673600" y="4377743"/>
                        <a:ext cx="152329" cy="182563"/>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054046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dissolve">
                                      <p:cBhvr>
                                        <p:cTn id="7" dur="500"/>
                                        <p:tgtEl>
                                          <p:spTgt spid="2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dissolve">
                                      <p:cBhvr>
                                        <p:cTn id="12" dur="500"/>
                                        <p:tgtEl>
                                          <p:spTgt spid="24"/>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dissolve">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26"/>
                                        </p:tgtEl>
                                        <p:attrNameLst>
                                          <p:attrName>style.visibility</p:attrName>
                                        </p:attrNameLst>
                                      </p:cBhvr>
                                      <p:to>
                                        <p:strVal val="visible"/>
                                      </p:to>
                                    </p:set>
                                    <p:animEffect transition="in" filter="dissolve">
                                      <p:cBhvr>
                                        <p:cTn id="22" dur="500"/>
                                        <p:tgtEl>
                                          <p:spTgt spid="26"/>
                                        </p:tgtEl>
                                      </p:cBhvr>
                                    </p:animEffect>
                                  </p:childTnLst>
                                </p:cTn>
                              </p:par>
                              <p:par>
                                <p:cTn id="23" presetID="9" presetClass="entr" presetSubtype="0" fill="hold" nodeType="with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dissolve">
                                      <p:cBhvr>
                                        <p:cTn id="25" dur="500"/>
                                        <p:tgtEl>
                                          <p:spTgt spid="10"/>
                                        </p:tgtEl>
                                      </p:cBhvr>
                                    </p:animEffect>
                                  </p:childTnLst>
                                </p:cTn>
                              </p:par>
                              <p:par>
                                <p:cTn id="26" presetID="9" presetClass="entr" presetSubtype="0" fill="hold" nodeType="withEffect">
                                  <p:stCondLst>
                                    <p:cond delay="0"/>
                                  </p:stCondLst>
                                  <p:childTnLst>
                                    <p:set>
                                      <p:cBhvr>
                                        <p:cTn id="27" dur="1" fill="hold">
                                          <p:stCondLst>
                                            <p:cond delay="0"/>
                                          </p:stCondLst>
                                        </p:cTn>
                                        <p:tgtEl>
                                          <p:spTgt spid="29"/>
                                        </p:tgtEl>
                                        <p:attrNameLst>
                                          <p:attrName>style.visibility</p:attrName>
                                        </p:attrNameLst>
                                      </p:cBhvr>
                                      <p:to>
                                        <p:strVal val="visible"/>
                                      </p:to>
                                    </p:set>
                                    <p:animEffect transition="in" filter="dissolve">
                                      <p:cBhvr>
                                        <p:cTn id="28"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Problem 5.6 </a:t>
            </a:r>
            <a:r>
              <a:rPr lang="mr-IN" dirty="0"/>
              <a:t>–</a:t>
            </a:r>
            <a:r>
              <a:rPr lang="en-US" dirty="0"/>
              <a:t> with friction</a:t>
            </a:r>
          </a:p>
        </p:txBody>
      </p:sp>
      <p:sp>
        <p:nvSpPr>
          <p:cNvPr id="3" name="Content Placeholder 2"/>
          <p:cNvSpPr>
            <a:spLocks noGrp="1"/>
          </p:cNvSpPr>
          <p:nvPr>
            <p:ph idx="1"/>
          </p:nvPr>
        </p:nvSpPr>
        <p:spPr>
          <a:xfrm>
            <a:off x="178420" y="1600200"/>
            <a:ext cx="5954751" cy="4525963"/>
          </a:xfrm>
        </p:spPr>
        <p:txBody>
          <a:bodyPr/>
          <a:lstStyle/>
          <a:p>
            <a:r>
              <a:rPr lang="en-US" dirty="0"/>
              <a:t>  A man applied a horizontal force of 150 N to push a 40.0 kg crate 6.00 m on a rough surface. If v is constant,</a:t>
            </a:r>
          </a:p>
          <a:p>
            <a:pPr lvl="1"/>
            <a:r>
              <a:rPr lang="en-US" dirty="0"/>
              <a:t>(a) What is the work done by the 150 N force?</a:t>
            </a:r>
          </a:p>
          <a:p>
            <a:pPr lvl="1"/>
            <a:r>
              <a:rPr lang="en-US" dirty="0"/>
              <a:t>(b) What is the coefficient of kinetic friction?</a:t>
            </a:r>
          </a:p>
        </p:txBody>
      </p:sp>
      <p:sp>
        <p:nvSpPr>
          <p:cNvPr id="4" name="Line 23"/>
          <p:cNvSpPr>
            <a:spLocks noChangeShapeType="1"/>
          </p:cNvSpPr>
          <p:nvPr/>
        </p:nvSpPr>
        <p:spPr bwMode="auto">
          <a:xfrm>
            <a:off x="6286500" y="2273300"/>
            <a:ext cx="23622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 name="Rectangle 24"/>
          <p:cNvSpPr>
            <a:spLocks noChangeArrowheads="1"/>
          </p:cNvSpPr>
          <p:nvPr/>
        </p:nvSpPr>
        <p:spPr bwMode="auto">
          <a:xfrm>
            <a:off x="6438900" y="2044700"/>
            <a:ext cx="304800" cy="228600"/>
          </a:xfrm>
          <a:prstGeom prst="rect">
            <a:avLst/>
          </a:prstGeom>
          <a:solidFill>
            <a:srgbClr val="E3220C"/>
          </a:solidFill>
          <a:ln w="9525">
            <a:solidFill>
              <a:schemeClr val="tx1"/>
            </a:solidFill>
            <a:miter lim="800000"/>
            <a:headEnd/>
            <a:tailEnd/>
          </a:ln>
        </p:spPr>
        <p:txBody>
          <a:bodyPr wrap="none" anchor="ctr"/>
          <a:lstStyle/>
          <a:p>
            <a:endParaRPr lang="en-US"/>
          </a:p>
        </p:txBody>
      </p:sp>
      <p:sp>
        <p:nvSpPr>
          <p:cNvPr id="6" name="Line 25"/>
          <p:cNvSpPr>
            <a:spLocks noChangeShapeType="1"/>
          </p:cNvSpPr>
          <p:nvPr/>
        </p:nvSpPr>
        <p:spPr bwMode="auto">
          <a:xfrm>
            <a:off x="6743700" y="2120900"/>
            <a:ext cx="5334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7" name="Line 26"/>
          <p:cNvSpPr>
            <a:spLocks noChangeShapeType="1"/>
          </p:cNvSpPr>
          <p:nvPr/>
        </p:nvSpPr>
        <p:spPr bwMode="auto">
          <a:xfrm>
            <a:off x="6591300" y="2425700"/>
            <a:ext cx="1828800" cy="0"/>
          </a:xfrm>
          <a:prstGeom prst="line">
            <a:avLst/>
          </a:prstGeom>
          <a:noFill/>
          <a:ln w="9525">
            <a:solidFill>
              <a:schemeClr val="tx1"/>
            </a:solidFill>
            <a:round/>
            <a:headEnd type="non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8" name="Text Box 27"/>
          <p:cNvSpPr txBox="1">
            <a:spLocks noChangeArrowheads="1"/>
          </p:cNvSpPr>
          <p:nvPr/>
        </p:nvSpPr>
        <p:spPr bwMode="auto">
          <a:xfrm>
            <a:off x="7124700" y="2439988"/>
            <a:ext cx="1066800" cy="366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r>
              <a:rPr lang="en-US" altLang="en-US" sz="1800"/>
              <a:t>d = 6 m</a:t>
            </a:r>
            <a:endParaRPr lang="en-US" altLang="en-US"/>
          </a:p>
        </p:txBody>
      </p:sp>
      <p:sp>
        <p:nvSpPr>
          <p:cNvPr id="9" name="Text Box 28"/>
          <p:cNvSpPr txBox="1">
            <a:spLocks noChangeArrowheads="1"/>
          </p:cNvSpPr>
          <p:nvPr/>
        </p:nvSpPr>
        <p:spPr bwMode="auto">
          <a:xfrm>
            <a:off x="6743700" y="1663700"/>
            <a:ext cx="1219200" cy="36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r>
              <a:rPr lang="en-US" altLang="en-US" sz="1800"/>
              <a:t>F = 150 N</a:t>
            </a:r>
            <a:endParaRPr lang="en-US" altLang="en-US"/>
          </a:p>
        </p:txBody>
      </p:sp>
      <mc:AlternateContent xmlns:mc="http://schemas.openxmlformats.org/markup-compatibility/2006" xmlns:a14="http://schemas.microsoft.com/office/drawing/2010/main">
        <mc:Choice Requires="a14">
          <p:sp>
            <p:nvSpPr>
              <p:cNvPr id="11" name="TextBox 10"/>
              <p:cNvSpPr txBox="1"/>
              <p:nvPr/>
            </p:nvSpPr>
            <p:spPr>
              <a:xfrm>
                <a:off x="1580066" y="3567650"/>
                <a:ext cx="3432606" cy="124784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charset="0"/>
                            </a:rPr>
                            <m:t>𝑊</m:t>
                          </m:r>
                        </m:e>
                        <m:sub>
                          <m:r>
                            <a:rPr lang="en-US" b="0" i="1" smtClean="0">
                              <a:latin typeface="Cambria Math" charset="0"/>
                            </a:rPr>
                            <m:t>𝑚𝑎𝑛</m:t>
                          </m:r>
                        </m:sub>
                      </m:sSub>
                      <m:r>
                        <a:rPr lang="en-US" b="0" i="1" smtClean="0">
                          <a:latin typeface="Cambria Math" charset="0"/>
                        </a:rPr>
                        <m:t>=</m:t>
                      </m:r>
                      <m:acc>
                        <m:accPr>
                          <m:chr m:val="⃗"/>
                          <m:ctrlPr>
                            <a:rPr lang="en-US" b="0" i="1" smtClean="0">
                              <a:latin typeface="Cambria Math" panose="02040503050406030204" pitchFamily="18" charset="0"/>
                            </a:rPr>
                          </m:ctrlPr>
                        </m:accPr>
                        <m:e>
                          <m:r>
                            <a:rPr lang="en-US" b="0" i="1" smtClean="0">
                              <a:latin typeface="Cambria Math" charset="0"/>
                            </a:rPr>
                            <m:t>𝐹</m:t>
                          </m:r>
                        </m:e>
                      </m:acc>
                      <m:r>
                        <a:rPr lang="en-US" b="0" i="1" smtClean="0">
                          <a:latin typeface="Cambria Math" charset="0"/>
                          <a:ea typeface="Cambria Math" charset="0"/>
                          <a:cs typeface="Cambria Math" charset="0"/>
                        </a:rPr>
                        <m:t>∙</m:t>
                      </m:r>
                      <m:acc>
                        <m:accPr>
                          <m:chr m:val="⃗"/>
                          <m:ctrlPr>
                            <a:rPr lang="en-US" b="0" i="1" smtClean="0">
                              <a:latin typeface="Cambria Math" panose="02040503050406030204" pitchFamily="18" charset="0"/>
                              <a:ea typeface="Cambria Math" charset="0"/>
                              <a:cs typeface="Cambria Math" charset="0"/>
                            </a:rPr>
                          </m:ctrlPr>
                        </m:accPr>
                        <m:e>
                          <m:r>
                            <a:rPr lang="en-US" b="0" i="1" smtClean="0">
                              <a:latin typeface="Cambria Math" charset="0"/>
                              <a:ea typeface="Cambria Math" charset="0"/>
                              <a:cs typeface="Cambria Math" charset="0"/>
                            </a:rPr>
                            <m:t>𝑑</m:t>
                          </m:r>
                        </m:e>
                      </m:acc>
                    </m:oMath>
                  </m:oMathPara>
                </a14:m>
                <a:endParaRPr lang="en-US" b="0" i="1" dirty="0">
                  <a:latin typeface="Cambria Math" charset="0"/>
                </a:endParaRPr>
              </a:p>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charset="0"/>
                            </a:rPr>
                            <m:t>𝑊</m:t>
                          </m:r>
                        </m:e>
                        <m:sub>
                          <m:r>
                            <a:rPr lang="en-US" b="0" i="1" smtClean="0">
                              <a:latin typeface="Cambria Math" charset="0"/>
                            </a:rPr>
                            <m:t>𝑚𝑎𝑛</m:t>
                          </m:r>
                        </m:sub>
                      </m:sSub>
                      <m:r>
                        <a:rPr lang="en-US" b="0" i="1" smtClean="0">
                          <a:latin typeface="Cambria Math" charset="0"/>
                        </a:rPr>
                        <m:t>=</m:t>
                      </m:r>
                      <m:d>
                        <m:dPr>
                          <m:begChr m:val="|"/>
                          <m:endChr m:val="|"/>
                          <m:ctrlPr>
                            <a:rPr lang="hr-HR" b="0" i="1" smtClean="0">
                              <a:latin typeface="Cambria Math" panose="02040503050406030204" pitchFamily="18" charset="0"/>
                            </a:rPr>
                          </m:ctrlPr>
                        </m:dPr>
                        <m:e>
                          <m:acc>
                            <m:accPr>
                              <m:chr m:val="⃗"/>
                              <m:ctrlPr>
                                <a:rPr lang="hr-HR" b="0" i="1" smtClean="0">
                                  <a:latin typeface="Cambria Math" panose="02040503050406030204" pitchFamily="18" charset="0"/>
                                </a:rPr>
                              </m:ctrlPr>
                            </m:accPr>
                            <m:e>
                              <m:r>
                                <a:rPr lang="en-US" b="0" i="1" smtClean="0">
                                  <a:latin typeface="Cambria Math" charset="0"/>
                                </a:rPr>
                                <m:t>𝐹</m:t>
                              </m:r>
                            </m:e>
                          </m:acc>
                        </m:e>
                      </m:d>
                      <m:d>
                        <m:dPr>
                          <m:begChr m:val="|"/>
                          <m:endChr m:val="|"/>
                          <m:ctrlPr>
                            <a:rPr lang="hr-HR" b="0" i="1" smtClean="0">
                              <a:latin typeface="Cambria Math" panose="02040503050406030204" pitchFamily="18" charset="0"/>
                            </a:rPr>
                          </m:ctrlPr>
                        </m:dPr>
                        <m:e>
                          <m:acc>
                            <m:accPr>
                              <m:chr m:val="⃗"/>
                              <m:ctrlPr>
                                <a:rPr lang="hr-HR" b="0" i="1" smtClean="0">
                                  <a:latin typeface="Cambria Math" panose="02040503050406030204" pitchFamily="18" charset="0"/>
                                </a:rPr>
                              </m:ctrlPr>
                            </m:accPr>
                            <m:e>
                              <m:r>
                                <a:rPr lang="en-US" b="0" i="1" smtClean="0">
                                  <a:latin typeface="Cambria Math" charset="0"/>
                                </a:rPr>
                                <m:t>𝑑</m:t>
                              </m:r>
                            </m:e>
                          </m:acc>
                        </m:e>
                      </m:d>
                      <m:r>
                        <a:rPr lang="en-US" b="0" i="1" smtClean="0">
                          <a:latin typeface="Cambria Math" charset="0"/>
                        </a:rPr>
                        <m:t>𝑐𝑜𝑠</m:t>
                      </m:r>
                      <m:r>
                        <a:rPr lang="en-US" b="0" i="1" smtClean="0">
                          <a:latin typeface="Cambria Math" charset="0"/>
                          <a:ea typeface="Cambria Math" charset="0"/>
                          <a:cs typeface="Cambria Math" charset="0"/>
                        </a:rPr>
                        <m:t>𝜃</m:t>
                      </m:r>
                    </m:oMath>
                  </m:oMathPara>
                </a14:m>
                <a:endParaRPr lang="en-US" b="0" dirty="0">
                  <a:ea typeface="Cambria Math" charset="0"/>
                  <a:cs typeface="Cambria Math" charset="0"/>
                </a:endParaRPr>
              </a:p>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charset="0"/>
                            </a:rPr>
                            <m:t>𝑊</m:t>
                          </m:r>
                        </m:e>
                        <m:sub>
                          <m:r>
                            <a:rPr lang="en-US" b="0" i="1" smtClean="0">
                              <a:latin typeface="Cambria Math" charset="0"/>
                            </a:rPr>
                            <m:t>𝑚𝑎𝑛</m:t>
                          </m:r>
                        </m:sub>
                      </m:sSub>
                      <m:r>
                        <a:rPr lang="en-US" b="0" i="1" smtClean="0">
                          <a:latin typeface="Cambria Math" charset="0"/>
                        </a:rPr>
                        <m:t>=</m:t>
                      </m:r>
                      <m:d>
                        <m:dPr>
                          <m:ctrlPr>
                            <a:rPr lang="en-US" b="0" i="1" smtClean="0">
                              <a:latin typeface="Cambria Math" panose="02040503050406030204" pitchFamily="18" charset="0"/>
                            </a:rPr>
                          </m:ctrlPr>
                        </m:dPr>
                        <m:e>
                          <m:r>
                            <a:rPr lang="en-US" b="0" i="0" smtClean="0">
                              <a:latin typeface="Cambria Math" charset="0"/>
                            </a:rPr>
                            <m:t>150 </m:t>
                          </m:r>
                          <m:r>
                            <m:rPr>
                              <m:sty m:val="p"/>
                            </m:rPr>
                            <a:rPr lang="en-US" b="0" i="0" smtClean="0">
                              <a:latin typeface="Cambria Math" charset="0"/>
                            </a:rPr>
                            <m:t>N</m:t>
                          </m:r>
                        </m:e>
                      </m:d>
                      <m:d>
                        <m:dPr>
                          <m:ctrlPr>
                            <a:rPr lang="en-US" b="0" i="1" smtClean="0">
                              <a:latin typeface="Cambria Math" panose="02040503050406030204" pitchFamily="18" charset="0"/>
                            </a:rPr>
                          </m:ctrlPr>
                        </m:dPr>
                        <m:e>
                          <m:r>
                            <a:rPr lang="en-US" b="0" i="0" smtClean="0">
                              <a:latin typeface="Cambria Math" charset="0"/>
                            </a:rPr>
                            <m:t>6.00</m:t>
                          </m:r>
                          <m:r>
                            <m:rPr>
                              <m:sty m:val="p"/>
                            </m:rPr>
                            <a:rPr lang="en-US" b="0" i="0" smtClean="0">
                              <a:latin typeface="Cambria Math" charset="0"/>
                            </a:rPr>
                            <m:t>m</m:t>
                          </m:r>
                        </m:e>
                      </m:d>
                      <m:d>
                        <m:dPr>
                          <m:ctrlPr>
                            <a:rPr lang="en-US" b="0" i="1" smtClean="0">
                              <a:latin typeface="Cambria Math" panose="02040503050406030204" pitchFamily="18" charset="0"/>
                            </a:rPr>
                          </m:ctrlPr>
                        </m:dPr>
                        <m:e>
                          <m:r>
                            <m:rPr>
                              <m:sty m:val="p"/>
                            </m:rPr>
                            <a:rPr lang="en-US" b="0" i="0" smtClean="0">
                              <a:latin typeface="Cambria Math" charset="0"/>
                            </a:rPr>
                            <m:t>cos</m:t>
                          </m:r>
                          <m:d>
                            <m:dPr>
                              <m:ctrlPr>
                                <a:rPr lang="en-US" b="0" i="1" smtClean="0">
                                  <a:latin typeface="Cambria Math" panose="02040503050406030204" pitchFamily="18" charset="0"/>
                                </a:rPr>
                              </m:ctrlPr>
                            </m:dPr>
                            <m:e>
                              <m:r>
                                <a:rPr lang="en-US" b="0" i="0" smtClean="0">
                                  <a:latin typeface="Cambria Math" charset="0"/>
                                </a:rPr>
                                <m:t>0</m:t>
                              </m:r>
                            </m:e>
                          </m:d>
                        </m:e>
                      </m:d>
                    </m:oMath>
                  </m:oMathPara>
                </a14:m>
                <a:endParaRPr lang="en-US" b="0" dirty="0"/>
              </a:p>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charset="0"/>
                            </a:rPr>
                            <m:t>𝑊</m:t>
                          </m:r>
                        </m:e>
                        <m:sub>
                          <m:r>
                            <a:rPr lang="en-US" b="0" i="1" smtClean="0">
                              <a:latin typeface="Cambria Math" charset="0"/>
                            </a:rPr>
                            <m:t>𝑚𝑎𝑛</m:t>
                          </m:r>
                        </m:sub>
                      </m:sSub>
                      <m:r>
                        <a:rPr lang="en-US" b="0" i="1" smtClean="0">
                          <a:latin typeface="Cambria Math" charset="0"/>
                        </a:rPr>
                        <m:t>=900 </m:t>
                      </m:r>
                      <m:r>
                        <a:rPr lang="en-US" b="0" i="1" smtClean="0">
                          <a:latin typeface="Cambria Math" charset="0"/>
                        </a:rPr>
                        <m:t>𝐽</m:t>
                      </m:r>
                    </m:oMath>
                  </m:oMathPara>
                </a14:m>
                <a:endParaRPr lang="en-US" b="0" dirty="0"/>
              </a:p>
            </p:txBody>
          </p:sp>
        </mc:Choice>
        <mc:Fallback xmlns="">
          <p:sp>
            <p:nvSpPr>
              <p:cNvPr id="11" name="TextBox 10"/>
              <p:cNvSpPr txBox="1">
                <a:spLocks noRot="1" noChangeAspect="1" noMove="1" noResize="1" noEditPoints="1" noAdjustHandles="1" noChangeArrowheads="1" noChangeShapeType="1" noTextEdit="1"/>
              </p:cNvSpPr>
              <p:nvPr/>
            </p:nvSpPr>
            <p:spPr>
              <a:xfrm>
                <a:off x="1580066" y="3567650"/>
                <a:ext cx="3432606" cy="1247842"/>
              </a:xfrm>
              <a:prstGeom prst="rect">
                <a:avLst/>
              </a:prstGeom>
              <a:blipFill>
                <a:blip r:embed="rId2"/>
                <a:stretch>
                  <a:fillRect t="-8081" b="-8081"/>
                </a:stretch>
              </a:blipFill>
            </p:spPr>
            <p:txBody>
              <a:bodyPr/>
              <a:lstStyle/>
              <a:p>
                <a:r>
                  <a:rPr lang="en-US">
                    <a:noFill/>
                  </a:rPr>
                  <a:t> </a:t>
                </a:r>
              </a:p>
            </p:txBody>
          </p:sp>
        </mc:Fallback>
      </mc:AlternateContent>
      <p:sp>
        <p:nvSpPr>
          <p:cNvPr id="12" name="TextBox 11"/>
          <p:cNvSpPr txBox="1"/>
          <p:nvPr/>
        </p:nvSpPr>
        <p:spPr>
          <a:xfrm>
            <a:off x="1025912" y="5048945"/>
            <a:ext cx="2610315" cy="1077218"/>
          </a:xfrm>
          <a:prstGeom prst="rect">
            <a:avLst/>
          </a:prstGeom>
          <a:noFill/>
        </p:spPr>
        <p:txBody>
          <a:bodyPr wrap="square" rtlCol="0">
            <a:spAutoFit/>
          </a:bodyPr>
          <a:lstStyle/>
          <a:p>
            <a:r>
              <a:rPr lang="en-US" sz="1600" dirty="0">
                <a:solidFill>
                  <a:schemeClr val="accent1"/>
                </a:solidFill>
                <a:latin typeface="Palatino Linotype" charset="0"/>
                <a:ea typeface="Palatino Linotype" charset="0"/>
                <a:cs typeface="Palatino Linotype" charset="0"/>
              </a:rPr>
              <a:t>Because v is constant, we know </a:t>
            </a:r>
            <a:r>
              <a:rPr lang="en-US" sz="1600" dirty="0" err="1">
                <a:solidFill>
                  <a:schemeClr val="accent1"/>
                </a:solidFill>
                <a:latin typeface="Palatino Linotype" charset="0"/>
                <a:ea typeface="Palatino Linotype" charset="0"/>
                <a:cs typeface="Palatino Linotype" charset="0"/>
              </a:rPr>
              <a:t>W</a:t>
            </a:r>
            <a:r>
              <a:rPr lang="en-US" sz="1600" baseline="-25000" dirty="0" err="1">
                <a:solidFill>
                  <a:schemeClr val="accent1"/>
                </a:solidFill>
                <a:latin typeface="Palatino Linotype" charset="0"/>
                <a:ea typeface="Palatino Linotype" charset="0"/>
                <a:cs typeface="Palatino Linotype" charset="0"/>
              </a:rPr>
              <a:t>net</a:t>
            </a:r>
            <a:r>
              <a:rPr lang="en-US" sz="1600" dirty="0">
                <a:solidFill>
                  <a:schemeClr val="accent1"/>
                </a:solidFill>
                <a:latin typeface="Palatino Linotype" charset="0"/>
                <a:ea typeface="Palatino Linotype" charset="0"/>
                <a:cs typeface="Palatino Linotype" charset="0"/>
              </a:rPr>
              <a:t> = 0 (no change in KE). We also know a</a:t>
            </a:r>
            <a:r>
              <a:rPr lang="en-US" sz="1600" baseline="-25000" dirty="0">
                <a:solidFill>
                  <a:schemeClr val="accent1"/>
                </a:solidFill>
                <a:latin typeface="Palatino Linotype" charset="0"/>
                <a:ea typeface="Palatino Linotype" charset="0"/>
                <a:cs typeface="Palatino Linotype" charset="0"/>
              </a:rPr>
              <a:t>y</a:t>
            </a:r>
            <a:r>
              <a:rPr lang="en-US" sz="1600" dirty="0">
                <a:solidFill>
                  <a:schemeClr val="accent1"/>
                </a:solidFill>
                <a:latin typeface="Palatino Linotype" charset="0"/>
                <a:ea typeface="Palatino Linotype" charset="0"/>
                <a:cs typeface="Palatino Linotype" charset="0"/>
              </a:rPr>
              <a:t> is 0, so F</a:t>
            </a:r>
            <a:r>
              <a:rPr lang="en-US" sz="1600" baseline="-25000" dirty="0">
                <a:solidFill>
                  <a:schemeClr val="accent1"/>
                </a:solidFill>
                <a:latin typeface="Palatino Linotype" charset="0"/>
                <a:ea typeface="Palatino Linotype" charset="0"/>
                <a:cs typeface="Palatino Linotype" charset="0"/>
              </a:rPr>
              <a:t>N</a:t>
            </a:r>
            <a:r>
              <a:rPr lang="en-US" sz="1600" dirty="0">
                <a:solidFill>
                  <a:schemeClr val="accent1"/>
                </a:solidFill>
                <a:latin typeface="Palatino Linotype" charset="0"/>
                <a:ea typeface="Palatino Linotype" charset="0"/>
                <a:cs typeface="Palatino Linotype" charset="0"/>
              </a:rPr>
              <a:t> = mg.  So:</a:t>
            </a:r>
          </a:p>
        </p:txBody>
      </p:sp>
      <mc:AlternateContent xmlns:mc="http://schemas.openxmlformats.org/markup-compatibility/2006" xmlns:a14="http://schemas.microsoft.com/office/drawing/2010/main">
        <mc:Choice Requires="a14">
          <p:sp>
            <p:nvSpPr>
              <p:cNvPr id="13" name="TextBox 12"/>
              <p:cNvSpPr txBox="1"/>
              <p:nvPr/>
            </p:nvSpPr>
            <p:spPr>
              <a:xfrm>
                <a:off x="4345234" y="4861865"/>
                <a:ext cx="3036409" cy="172149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charset="0"/>
                            </a:rPr>
                            <m:t>𝑊</m:t>
                          </m:r>
                        </m:e>
                        <m:sub>
                          <m:r>
                            <a:rPr lang="en-US" b="0" i="1" smtClean="0">
                              <a:latin typeface="Cambria Math" charset="0"/>
                            </a:rPr>
                            <m:t>𝑛𝑒𝑡</m:t>
                          </m:r>
                        </m:sub>
                      </m:sSub>
                      <m:r>
                        <a:rPr lang="en-US" b="0" i="1" smtClean="0">
                          <a:latin typeface="Cambria Math" charset="0"/>
                        </a:rPr>
                        <m:t>=</m:t>
                      </m:r>
                      <m:sSub>
                        <m:sSubPr>
                          <m:ctrlPr>
                            <a:rPr lang="en-US" b="0" i="1" smtClean="0">
                              <a:latin typeface="Cambria Math" panose="02040503050406030204" pitchFamily="18" charset="0"/>
                            </a:rPr>
                          </m:ctrlPr>
                        </m:sSubPr>
                        <m:e>
                          <m:r>
                            <a:rPr lang="en-US" b="0" i="1" smtClean="0">
                              <a:latin typeface="Cambria Math" charset="0"/>
                            </a:rPr>
                            <m:t>𝑊</m:t>
                          </m:r>
                        </m:e>
                        <m:sub>
                          <m:r>
                            <a:rPr lang="en-US" b="0" i="1" smtClean="0">
                              <a:latin typeface="Cambria Math" charset="0"/>
                            </a:rPr>
                            <m:t>𝑚𝑎𝑛</m:t>
                          </m:r>
                        </m:sub>
                      </m:sSub>
                      <m:r>
                        <a:rPr lang="en-US" b="0" i="1" smtClean="0">
                          <a:latin typeface="Cambria Math" charset="0"/>
                        </a:rPr>
                        <m:t>+</m:t>
                      </m:r>
                      <m:sSub>
                        <m:sSubPr>
                          <m:ctrlPr>
                            <a:rPr lang="en-US" b="0" i="1" smtClean="0">
                              <a:latin typeface="Cambria Math" panose="02040503050406030204" pitchFamily="18" charset="0"/>
                            </a:rPr>
                          </m:ctrlPr>
                        </m:sSubPr>
                        <m:e>
                          <m:r>
                            <a:rPr lang="en-US" b="0" i="1" smtClean="0">
                              <a:latin typeface="Cambria Math" charset="0"/>
                            </a:rPr>
                            <m:t>𝑊</m:t>
                          </m:r>
                        </m:e>
                        <m:sub>
                          <m:r>
                            <a:rPr lang="en-US" b="0" i="1" smtClean="0">
                              <a:latin typeface="Cambria Math" charset="0"/>
                            </a:rPr>
                            <m:t>𝑓𝑟𝑖𝑐𝑡𝑖𝑜𝑛</m:t>
                          </m:r>
                        </m:sub>
                      </m:sSub>
                      <m:r>
                        <a:rPr lang="en-US" b="0" i="1" smtClean="0">
                          <a:latin typeface="Cambria Math" charset="0"/>
                        </a:rPr>
                        <m:t>=0</m:t>
                      </m:r>
                    </m:oMath>
                  </m:oMathPara>
                </a14:m>
                <a:endParaRPr lang="en-US" b="0" dirty="0"/>
              </a:p>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charset="0"/>
                            </a:rPr>
                            <m:t>𝑊</m:t>
                          </m:r>
                        </m:e>
                        <m:sub>
                          <m:r>
                            <a:rPr lang="en-US" b="0" i="1" smtClean="0">
                              <a:latin typeface="Cambria Math" charset="0"/>
                            </a:rPr>
                            <m:t>𝑚𝑎𝑛</m:t>
                          </m:r>
                        </m:sub>
                      </m:sSub>
                      <m:r>
                        <a:rPr lang="en-US" b="0" i="1" smtClean="0">
                          <a:latin typeface="Cambria Math" charset="0"/>
                        </a:rPr>
                        <m:t>=−</m:t>
                      </m:r>
                      <m:sSub>
                        <m:sSubPr>
                          <m:ctrlPr>
                            <a:rPr lang="en-US" b="0" i="1" smtClean="0">
                              <a:latin typeface="Cambria Math" panose="02040503050406030204" pitchFamily="18" charset="0"/>
                            </a:rPr>
                          </m:ctrlPr>
                        </m:sSubPr>
                        <m:e>
                          <m:r>
                            <a:rPr lang="en-US" b="0" i="1" smtClean="0">
                              <a:latin typeface="Cambria Math" charset="0"/>
                            </a:rPr>
                            <m:t>𝑊</m:t>
                          </m:r>
                        </m:e>
                        <m:sub>
                          <m:r>
                            <a:rPr lang="en-US" b="0" i="1" smtClean="0">
                              <a:latin typeface="Cambria Math" charset="0"/>
                            </a:rPr>
                            <m:t>𝑓𝑟𝑖𝑐𝑡𝑖𝑜𝑛</m:t>
                          </m:r>
                        </m:sub>
                      </m:sSub>
                    </m:oMath>
                  </m:oMathPara>
                </a14:m>
                <a:endParaRPr lang="en-US" dirty="0"/>
              </a:p>
              <a:p>
                <a:pPr/>
                <a14:m>
                  <m:oMathPara xmlns:m="http://schemas.openxmlformats.org/officeDocument/2006/math">
                    <m:oMathParaPr>
                      <m:jc m:val="centerGroup"/>
                    </m:oMathParaPr>
                    <m:oMath xmlns:m="http://schemas.openxmlformats.org/officeDocument/2006/math">
                      <m:r>
                        <a:rPr lang="en-US" b="0" i="1" smtClean="0">
                          <a:latin typeface="Cambria Math" charset="0"/>
                        </a:rPr>
                        <m:t>900 </m:t>
                      </m:r>
                      <m:r>
                        <a:rPr lang="en-US" b="0" i="1" smtClean="0">
                          <a:latin typeface="Cambria Math" charset="0"/>
                        </a:rPr>
                        <m:t>𝐽</m:t>
                      </m:r>
                      <m:r>
                        <a:rPr lang="en-US" b="0" i="1" smtClean="0">
                          <a:latin typeface="Cambria Math" charset="0"/>
                        </a:rPr>
                        <m:t>=−</m:t>
                      </m:r>
                      <m:d>
                        <m:dPr>
                          <m:begChr m:val="["/>
                          <m:endChr m:val="]"/>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charset="0"/>
                                  <a:ea typeface="Cambria Math" charset="0"/>
                                  <a:cs typeface="Cambria Math" charset="0"/>
                                </a:rPr>
                                <m:t>𝜇</m:t>
                              </m:r>
                            </m:e>
                            <m:sub>
                              <m:r>
                                <a:rPr lang="en-US" b="0" i="1" smtClean="0">
                                  <a:latin typeface="Cambria Math" charset="0"/>
                                </a:rPr>
                                <m:t>𝑘</m:t>
                              </m:r>
                            </m:sub>
                          </m:sSub>
                          <m:r>
                            <a:rPr lang="en-US" b="0" i="1" smtClean="0">
                              <a:latin typeface="Cambria Math" charset="0"/>
                            </a:rPr>
                            <m:t>𝑚𝑔</m:t>
                          </m:r>
                        </m:e>
                      </m:d>
                      <m:func>
                        <m:funcPr>
                          <m:ctrlPr>
                            <a:rPr lang="en-US" b="0" i="1" smtClean="0">
                              <a:latin typeface="Cambria Math" panose="02040503050406030204" pitchFamily="18" charset="0"/>
                            </a:rPr>
                          </m:ctrlPr>
                        </m:funcPr>
                        <m:fName>
                          <m:r>
                            <m:rPr>
                              <m:sty m:val="p"/>
                            </m:rPr>
                            <a:rPr lang="en-US" b="0" i="0" smtClean="0">
                              <a:latin typeface="Cambria Math" charset="0"/>
                            </a:rPr>
                            <m:t>cos</m:t>
                          </m:r>
                        </m:fName>
                        <m:e>
                          <m:d>
                            <m:dPr>
                              <m:ctrlPr>
                                <a:rPr lang="en-US" b="0" i="1" smtClean="0">
                                  <a:latin typeface="Cambria Math" panose="02040503050406030204" pitchFamily="18" charset="0"/>
                                </a:rPr>
                              </m:ctrlPr>
                            </m:dPr>
                            <m:e>
                              <m:r>
                                <a:rPr lang="en-US" b="0" i="1" smtClean="0">
                                  <a:latin typeface="Cambria Math" charset="0"/>
                                </a:rPr>
                                <m:t>180</m:t>
                              </m:r>
                            </m:e>
                          </m:d>
                        </m:e>
                      </m:func>
                    </m:oMath>
                  </m:oMathPara>
                </a14:m>
                <a:endParaRPr lang="en-US" b="0" dirty="0"/>
              </a:p>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charset="0"/>
                              <a:ea typeface="Cambria Math" charset="0"/>
                              <a:cs typeface="Cambria Math" charset="0"/>
                            </a:rPr>
                            <m:t>𝜇</m:t>
                          </m:r>
                        </m:e>
                        <m:sub>
                          <m:r>
                            <a:rPr lang="en-US" b="0" i="1" smtClean="0">
                              <a:latin typeface="Cambria Math" charset="0"/>
                            </a:rPr>
                            <m:t>𝑘</m:t>
                          </m:r>
                        </m:sub>
                      </m:sSub>
                      <m:r>
                        <a:rPr lang="en-US" b="0" i="1" smtClean="0">
                          <a:latin typeface="Cambria Math" charset="0"/>
                        </a:rPr>
                        <m:t>=</m:t>
                      </m:r>
                      <m:f>
                        <m:fPr>
                          <m:ctrlPr>
                            <a:rPr lang="mr-IN" b="0" i="1" smtClean="0">
                              <a:latin typeface="Cambria Math" panose="02040503050406030204" pitchFamily="18" charset="0"/>
                            </a:rPr>
                          </m:ctrlPr>
                        </m:fPr>
                        <m:num>
                          <m:r>
                            <a:rPr lang="en-US" b="0" i="1" smtClean="0">
                              <a:latin typeface="Cambria Math" charset="0"/>
                            </a:rPr>
                            <m:t>900 </m:t>
                          </m:r>
                          <m:r>
                            <a:rPr lang="en-US" b="0" i="1" smtClean="0">
                              <a:latin typeface="Cambria Math" charset="0"/>
                            </a:rPr>
                            <m:t>𝐽</m:t>
                          </m:r>
                        </m:num>
                        <m:den>
                          <m:r>
                            <a:rPr lang="en-US" b="0" i="1" smtClean="0">
                              <a:latin typeface="Cambria Math" charset="0"/>
                            </a:rPr>
                            <m:t>𝑚𝑔𝑑</m:t>
                          </m:r>
                        </m:den>
                      </m:f>
                      <m:r>
                        <a:rPr lang="en-US" b="0" i="1" smtClean="0">
                          <a:latin typeface="Cambria Math" charset="0"/>
                        </a:rPr>
                        <m:t>=0.383</m:t>
                      </m:r>
                    </m:oMath>
                  </m:oMathPara>
                </a14:m>
                <a:endParaRPr lang="en-US" b="0" dirty="0"/>
              </a:p>
              <a:p>
                <a:endParaRPr lang="en-US" dirty="0"/>
              </a:p>
            </p:txBody>
          </p:sp>
        </mc:Choice>
        <mc:Fallback xmlns="">
          <p:sp>
            <p:nvSpPr>
              <p:cNvPr id="13" name="TextBox 12"/>
              <p:cNvSpPr txBox="1">
                <a:spLocks noRot="1" noChangeAspect="1" noMove="1" noResize="1" noEditPoints="1" noAdjustHandles="1" noChangeArrowheads="1" noChangeShapeType="1" noTextEdit="1"/>
              </p:cNvSpPr>
              <p:nvPr/>
            </p:nvSpPr>
            <p:spPr>
              <a:xfrm>
                <a:off x="4345234" y="4861865"/>
                <a:ext cx="3036409" cy="1721497"/>
              </a:xfrm>
              <a:prstGeom prst="rect">
                <a:avLst/>
              </a:prstGeom>
              <a:blipFill>
                <a:blip r:embed="rId3"/>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236325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2562"/>
            <a:ext cx="8229600" cy="1143000"/>
          </a:xfrm>
        </p:spPr>
        <p:txBody>
          <a:bodyPr/>
          <a:lstStyle/>
          <a:p>
            <a:r>
              <a:rPr lang="en-US" dirty="0"/>
              <a:t>So Consider . . . </a:t>
            </a:r>
          </a:p>
        </p:txBody>
      </p:sp>
      <p:grpSp>
        <p:nvGrpSpPr>
          <p:cNvPr id="6" name="Group 5">
            <a:extLst>
              <a:ext uri="{FF2B5EF4-FFF2-40B4-BE49-F238E27FC236}">
                <a16:creationId xmlns:a16="http://schemas.microsoft.com/office/drawing/2014/main" id="{E13E2BE3-C94A-3E49-9432-879A9499F699}"/>
              </a:ext>
            </a:extLst>
          </p:cNvPr>
          <p:cNvGrpSpPr/>
          <p:nvPr/>
        </p:nvGrpSpPr>
        <p:grpSpPr>
          <a:xfrm>
            <a:off x="292100" y="1786795"/>
            <a:ext cx="8851900" cy="3493357"/>
            <a:chOff x="292100" y="1586643"/>
            <a:chExt cx="8851900" cy="3493357"/>
          </a:xfrm>
        </p:grpSpPr>
        <p:grpSp>
          <p:nvGrpSpPr>
            <p:cNvPr id="13" name="Group 12">
              <a:extLst>
                <a:ext uri="{FF2B5EF4-FFF2-40B4-BE49-F238E27FC236}">
                  <a16:creationId xmlns:a16="http://schemas.microsoft.com/office/drawing/2014/main" id="{A7F9A4B8-D621-294A-AE0A-4BBBF2819A8C}"/>
                </a:ext>
              </a:extLst>
            </p:cNvPr>
            <p:cNvGrpSpPr/>
            <p:nvPr/>
          </p:nvGrpSpPr>
          <p:grpSpPr>
            <a:xfrm>
              <a:off x="965200" y="2114008"/>
              <a:ext cx="1326394" cy="717008"/>
              <a:chOff x="4508500" y="2565400"/>
              <a:chExt cx="2278894" cy="1231900"/>
            </a:xfrm>
          </p:grpSpPr>
          <p:sp>
            <p:nvSpPr>
              <p:cNvPr id="9" name="Freeform 8">
                <a:extLst>
                  <a:ext uri="{FF2B5EF4-FFF2-40B4-BE49-F238E27FC236}">
                    <a16:creationId xmlns:a16="http://schemas.microsoft.com/office/drawing/2014/main" id="{9F5006FD-799D-724E-BAAA-9F63E42667DB}"/>
                  </a:ext>
                </a:extLst>
              </p:cNvPr>
              <p:cNvSpPr/>
              <p:nvPr/>
            </p:nvSpPr>
            <p:spPr>
              <a:xfrm>
                <a:off x="4508500" y="2565400"/>
                <a:ext cx="2278894" cy="1231900"/>
              </a:xfrm>
              <a:custGeom>
                <a:avLst/>
                <a:gdLst>
                  <a:gd name="connsiteX0" fmla="*/ 177800 w 2278894"/>
                  <a:gd name="connsiteY0" fmla="*/ 1193800 h 1231900"/>
                  <a:gd name="connsiteX1" fmla="*/ 152400 w 2278894"/>
                  <a:gd name="connsiteY1" fmla="*/ 1092200 h 1231900"/>
                  <a:gd name="connsiteX2" fmla="*/ 127000 w 2278894"/>
                  <a:gd name="connsiteY2" fmla="*/ 1003300 h 1231900"/>
                  <a:gd name="connsiteX3" fmla="*/ 101600 w 2278894"/>
                  <a:gd name="connsiteY3" fmla="*/ 965200 h 1231900"/>
                  <a:gd name="connsiteX4" fmla="*/ 88900 w 2278894"/>
                  <a:gd name="connsiteY4" fmla="*/ 927100 h 1231900"/>
                  <a:gd name="connsiteX5" fmla="*/ 63500 w 2278894"/>
                  <a:gd name="connsiteY5" fmla="*/ 889000 h 1231900"/>
                  <a:gd name="connsiteX6" fmla="*/ 25400 w 2278894"/>
                  <a:gd name="connsiteY6" fmla="*/ 762000 h 1231900"/>
                  <a:gd name="connsiteX7" fmla="*/ 0 w 2278894"/>
                  <a:gd name="connsiteY7" fmla="*/ 685800 h 1231900"/>
                  <a:gd name="connsiteX8" fmla="*/ 12700 w 2278894"/>
                  <a:gd name="connsiteY8" fmla="*/ 558800 h 1231900"/>
                  <a:gd name="connsiteX9" fmla="*/ 76200 w 2278894"/>
                  <a:gd name="connsiteY9" fmla="*/ 533400 h 1231900"/>
                  <a:gd name="connsiteX10" fmla="*/ 152400 w 2278894"/>
                  <a:gd name="connsiteY10" fmla="*/ 596900 h 1231900"/>
                  <a:gd name="connsiteX11" fmla="*/ 177800 w 2278894"/>
                  <a:gd name="connsiteY11" fmla="*/ 635000 h 1231900"/>
                  <a:gd name="connsiteX12" fmla="*/ 215900 w 2278894"/>
                  <a:gd name="connsiteY12" fmla="*/ 660400 h 1231900"/>
                  <a:gd name="connsiteX13" fmla="*/ 241300 w 2278894"/>
                  <a:gd name="connsiteY13" fmla="*/ 698500 h 1231900"/>
                  <a:gd name="connsiteX14" fmla="*/ 279400 w 2278894"/>
                  <a:gd name="connsiteY14" fmla="*/ 723900 h 1231900"/>
                  <a:gd name="connsiteX15" fmla="*/ 292100 w 2278894"/>
                  <a:gd name="connsiteY15" fmla="*/ 762000 h 1231900"/>
                  <a:gd name="connsiteX16" fmla="*/ 381000 w 2278894"/>
                  <a:gd name="connsiteY16" fmla="*/ 863600 h 1231900"/>
                  <a:gd name="connsiteX17" fmla="*/ 419100 w 2278894"/>
                  <a:gd name="connsiteY17" fmla="*/ 876300 h 1231900"/>
                  <a:gd name="connsiteX18" fmla="*/ 469900 w 2278894"/>
                  <a:gd name="connsiteY18" fmla="*/ 889000 h 1231900"/>
                  <a:gd name="connsiteX19" fmla="*/ 622300 w 2278894"/>
                  <a:gd name="connsiteY19" fmla="*/ 863600 h 1231900"/>
                  <a:gd name="connsiteX20" fmla="*/ 736600 w 2278894"/>
                  <a:gd name="connsiteY20" fmla="*/ 800100 h 1231900"/>
                  <a:gd name="connsiteX21" fmla="*/ 800100 w 2278894"/>
                  <a:gd name="connsiteY21" fmla="*/ 749300 h 1231900"/>
                  <a:gd name="connsiteX22" fmla="*/ 914400 w 2278894"/>
                  <a:gd name="connsiteY22" fmla="*/ 673100 h 1231900"/>
                  <a:gd name="connsiteX23" fmla="*/ 952500 w 2278894"/>
                  <a:gd name="connsiteY23" fmla="*/ 647700 h 1231900"/>
                  <a:gd name="connsiteX24" fmla="*/ 990600 w 2278894"/>
                  <a:gd name="connsiteY24" fmla="*/ 635000 h 1231900"/>
                  <a:gd name="connsiteX25" fmla="*/ 1143000 w 2278894"/>
                  <a:gd name="connsiteY25" fmla="*/ 508000 h 1231900"/>
                  <a:gd name="connsiteX26" fmla="*/ 1181100 w 2278894"/>
                  <a:gd name="connsiteY26" fmla="*/ 482600 h 1231900"/>
                  <a:gd name="connsiteX27" fmla="*/ 1219200 w 2278894"/>
                  <a:gd name="connsiteY27" fmla="*/ 469900 h 1231900"/>
                  <a:gd name="connsiteX28" fmla="*/ 1295400 w 2278894"/>
                  <a:gd name="connsiteY28" fmla="*/ 419100 h 1231900"/>
                  <a:gd name="connsiteX29" fmla="*/ 1371600 w 2278894"/>
                  <a:gd name="connsiteY29" fmla="*/ 393700 h 1231900"/>
                  <a:gd name="connsiteX30" fmla="*/ 1409700 w 2278894"/>
                  <a:gd name="connsiteY30" fmla="*/ 368300 h 1231900"/>
                  <a:gd name="connsiteX31" fmla="*/ 1485900 w 2278894"/>
                  <a:gd name="connsiteY31" fmla="*/ 342900 h 1231900"/>
                  <a:gd name="connsiteX32" fmla="*/ 1524000 w 2278894"/>
                  <a:gd name="connsiteY32" fmla="*/ 317500 h 1231900"/>
                  <a:gd name="connsiteX33" fmla="*/ 1562100 w 2278894"/>
                  <a:gd name="connsiteY33" fmla="*/ 304800 h 1231900"/>
                  <a:gd name="connsiteX34" fmla="*/ 1676400 w 2278894"/>
                  <a:gd name="connsiteY34" fmla="*/ 228600 h 1231900"/>
                  <a:gd name="connsiteX35" fmla="*/ 1714500 w 2278894"/>
                  <a:gd name="connsiteY35" fmla="*/ 203200 h 1231900"/>
                  <a:gd name="connsiteX36" fmla="*/ 1752600 w 2278894"/>
                  <a:gd name="connsiteY36" fmla="*/ 190500 h 1231900"/>
                  <a:gd name="connsiteX37" fmla="*/ 1828800 w 2278894"/>
                  <a:gd name="connsiteY37" fmla="*/ 139700 h 1231900"/>
                  <a:gd name="connsiteX38" fmla="*/ 1866900 w 2278894"/>
                  <a:gd name="connsiteY38" fmla="*/ 114300 h 1231900"/>
                  <a:gd name="connsiteX39" fmla="*/ 1981200 w 2278894"/>
                  <a:gd name="connsiteY39" fmla="*/ 50800 h 1231900"/>
                  <a:gd name="connsiteX40" fmla="*/ 2019300 w 2278894"/>
                  <a:gd name="connsiteY40" fmla="*/ 25400 h 1231900"/>
                  <a:gd name="connsiteX41" fmla="*/ 2095500 w 2278894"/>
                  <a:gd name="connsiteY41" fmla="*/ 0 h 1231900"/>
                  <a:gd name="connsiteX42" fmla="*/ 2273300 w 2278894"/>
                  <a:gd name="connsiteY42" fmla="*/ 12700 h 1231900"/>
                  <a:gd name="connsiteX43" fmla="*/ 2260600 w 2278894"/>
                  <a:gd name="connsiteY43" fmla="*/ 63500 h 1231900"/>
                  <a:gd name="connsiteX44" fmla="*/ 2197100 w 2278894"/>
                  <a:gd name="connsiteY44" fmla="*/ 165100 h 1231900"/>
                  <a:gd name="connsiteX45" fmla="*/ 2133600 w 2278894"/>
                  <a:gd name="connsiteY45" fmla="*/ 228600 h 1231900"/>
                  <a:gd name="connsiteX46" fmla="*/ 2095500 w 2278894"/>
                  <a:gd name="connsiteY46" fmla="*/ 266700 h 1231900"/>
                  <a:gd name="connsiteX47" fmla="*/ 2019300 w 2278894"/>
                  <a:gd name="connsiteY47" fmla="*/ 317500 h 1231900"/>
                  <a:gd name="connsiteX48" fmla="*/ 1981200 w 2278894"/>
                  <a:gd name="connsiteY48" fmla="*/ 342900 h 1231900"/>
                  <a:gd name="connsiteX49" fmla="*/ 1943100 w 2278894"/>
                  <a:gd name="connsiteY49" fmla="*/ 381000 h 1231900"/>
                  <a:gd name="connsiteX50" fmla="*/ 1866900 w 2278894"/>
                  <a:gd name="connsiteY50" fmla="*/ 431800 h 1231900"/>
                  <a:gd name="connsiteX51" fmla="*/ 1790700 w 2278894"/>
                  <a:gd name="connsiteY51" fmla="*/ 482600 h 1231900"/>
                  <a:gd name="connsiteX52" fmla="*/ 1752600 w 2278894"/>
                  <a:gd name="connsiteY52" fmla="*/ 520700 h 1231900"/>
                  <a:gd name="connsiteX53" fmla="*/ 1714500 w 2278894"/>
                  <a:gd name="connsiteY53" fmla="*/ 533400 h 1231900"/>
                  <a:gd name="connsiteX54" fmla="*/ 1676400 w 2278894"/>
                  <a:gd name="connsiteY54" fmla="*/ 558800 h 1231900"/>
                  <a:gd name="connsiteX55" fmla="*/ 1638300 w 2278894"/>
                  <a:gd name="connsiteY55" fmla="*/ 571500 h 1231900"/>
                  <a:gd name="connsiteX56" fmla="*/ 1562100 w 2278894"/>
                  <a:gd name="connsiteY56" fmla="*/ 622300 h 1231900"/>
                  <a:gd name="connsiteX57" fmla="*/ 1524000 w 2278894"/>
                  <a:gd name="connsiteY57" fmla="*/ 647700 h 1231900"/>
                  <a:gd name="connsiteX58" fmla="*/ 1485900 w 2278894"/>
                  <a:gd name="connsiteY58" fmla="*/ 673100 h 1231900"/>
                  <a:gd name="connsiteX59" fmla="*/ 1397000 w 2278894"/>
                  <a:gd name="connsiteY59" fmla="*/ 698500 h 1231900"/>
                  <a:gd name="connsiteX60" fmla="*/ 1168400 w 2278894"/>
                  <a:gd name="connsiteY60" fmla="*/ 850900 h 1231900"/>
                  <a:gd name="connsiteX61" fmla="*/ 1130300 w 2278894"/>
                  <a:gd name="connsiteY61" fmla="*/ 876300 h 1231900"/>
                  <a:gd name="connsiteX62" fmla="*/ 1092200 w 2278894"/>
                  <a:gd name="connsiteY62" fmla="*/ 901700 h 1231900"/>
                  <a:gd name="connsiteX63" fmla="*/ 1041400 w 2278894"/>
                  <a:gd name="connsiteY63" fmla="*/ 927100 h 1231900"/>
                  <a:gd name="connsiteX64" fmla="*/ 1003300 w 2278894"/>
                  <a:gd name="connsiteY64" fmla="*/ 952500 h 1231900"/>
                  <a:gd name="connsiteX65" fmla="*/ 939800 w 2278894"/>
                  <a:gd name="connsiteY65" fmla="*/ 965200 h 1231900"/>
                  <a:gd name="connsiteX66" fmla="*/ 825500 w 2278894"/>
                  <a:gd name="connsiteY66" fmla="*/ 1016000 h 1231900"/>
                  <a:gd name="connsiteX67" fmla="*/ 787400 w 2278894"/>
                  <a:gd name="connsiteY67" fmla="*/ 1028700 h 1231900"/>
                  <a:gd name="connsiteX68" fmla="*/ 711200 w 2278894"/>
                  <a:gd name="connsiteY68" fmla="*/ 1079500 h 1231900"/>
                  <a:gd name="connsiteX69" fmla="*/ 673100 w 2278894"/>
                  <a:gd name="connsiteY69" fmla="*/ 1092200 h 1231900"/>
                  <a:gd name="connsiteX70" fmla="*/ 635000 w 2278894"/>
                  <a:gd name="connsiteY70" fmla="*/ 1117600 h 1231900"/>
                  <a:gd name="connsiteX71" fmla="*/ 558800 w 2278894"/>
                  <a:gd name="connsiteY71" fmla="*/ 1143000 h 1231900"/>
                  <a:gd name="connsiteX72" fmla="*/ 520700 w 2278894"/>
                  <a:gd name="connsiteY72" fmla="*/ 1155700 h 1231900"/>
                  <a:gd name="connsiteX73" fmla="*/ 406400 w 2278894"/>
                  <a:gd name="connsiteY73" fmla="*/ 1206500 h 1231900"/>
                  <a:gd name="connsiteX74" fmla="*/ 368300 w 2278894"/>
                  <a:gd name="connsiteY74" fmla="*/ 1219200 h 1231900"/>
                  <a:gd name="connsiteX75" fmla="*/ 330200 w 2278894"/>
                  <a:gd name="connsiteY75" fmla="*/ 1231900 h 1231900"/>
                  <a:gd name="connsiteX76" fmla="*/ 177800 w 2278894"/>
                  <a:gd name="connsiteY76" fmla="*/ 1193800 h 1231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2278894" h="1231900">
                    <a:moveTo>
                      <a:pt x="177800" y="1193800"/>
                    </a:moveTo>
                    <a:cubicBezTo>
                      <a:pt x="151980" y="1064698"/>
                      <a:pt x="178435" y="1183322"/>
                      <a:pt x="152400" y="1092200"/>
                    </a:cubicBezTo>
                    <a:cubicBezTo>
                      <a:pt x="146975" y="1073211"/>
                      <a:pt x="137150" y="1023600"/>
                      <a:pt x="127000" y="1003300"/>
                    </a:cubicBezTo>
                    <a:cubicBezTo>
                      <a:pt x="120174" y="989648"/>
                      <a:pt x="108426" y="978852"/>
                      <a:pt x="101600" y="965200"/>
                    </a:cubicBezTo>
                    <a:cubicBezTo>
                      <a:pt x="95613" y="953226"/>
                      <a:pt x="94887" y="939074"/>
                      <a:pt x="88900" y="927100"/>
                    </a:cubicBezTo>
                    <a:cubicBezTo>
                      <a:pt x="82074" y="913448"/>
                      <a:pt x="69699" y="902948"/>
                      <a:pt x="63500" y="889000"/>
                    </a:cubicBezTo>
                    <a:cubicBezTo>
                      <a:pt x="35868" y="826829"/>
                      <a:pt x="42450" y="818834"/>
                      <a:pt x="25400" y="762000"/>
                    </a:cubicBezTo>
                    <a:cubicBezTo>
                      <a:pt x="17707" y="736355"/>
                      <a:pt x="0" y="685800"/>
                      <a:pt x="0" y="685800"/>
                    </a:cubicBezTo>
                    <a:cubicBezTo>
                      <a:pt x="4233" y="643467"/>
                      <a:pt x="3133" y="600255"/>
                      <a:pt x="12700" y="558800"/>
                    </a:cubicBezTo>
                    <a:cubicBezTo>
                      <a:pt x="24216" y="508898"/>
                      <a:pt x="42310" y="516455"/>
                      <a:pt x="76200" y="533400"/>
                    </a:cubicBezTo>
                    <a:cubicBezTo>
                      <a:pt x="104743" y="547671"/>
                      <a:pt x="132338" y="572825"/>
                      <a:pt x="152400" y="596900"/>
                    </a:cubicBezTo>
                    <a:cubicBezTo>
                      <a:pt x="162171" y="608626"/>
                      <a:pt x="167007" y="624207"/>
                      <a:pt x="177800" y="635000"/>
                    </a:cubicBezTo>
                    <a:cubicBezTo>
                      <a:pt x="188593" y="645793"/>
                      <a:pt x="203200" y="651933"/>
                      <a:pt x="215900" y="660400"/>
                    </a:cubicBezTo>
                    <a:cubicBezTo>
                      <a:pt x="224367" y="673100"/>
                      <a:pt x="230507" y="687707"/>
                      <a:pt x="241300" y="698500"/>
                    </a:cubicBezTo>
                    <a:cubicBezTo>
                      <a:pt x="252093" y="709293"/>
                      <a:pt x="269865" y="711981"/>
                      <a:pt x="279400" y="723900"/>
                    </a:cubicBezTo>
                    <a:cubicBezTo>
                      <a:pt x="287763" y="734353"/>
                      <a:pt x="285599" y="750298"/>
                      <a:pt x="292100" y="762000"/>
                    </a:cubicBezTo>
                    <a:cubicBezTo>
                      <a:pt x="321408" y="814754"/>
                      <a:pt x="332479" y="839340"/>
                      <a:pt x="381000" y="863600"/>
                    </a:cubicBezTo>
                    <a:cubicBezTo>
                      <a:pt x="392974" y="869587"/>
                      <a:pt x="406228" y="872622"/>
                      <a:pt x="419100" y="876300"/>
                    </a:cubicBezTo>
                    <a:cubicBezTo>
                      <a:pt x="435883" y="881095"/>
                      <a:pt x="452967" y="884767"/>
                      <a:pt x="469900" y="889000"/>
                    </a:cubicBezTo>
                    <a:cubicBezTo>
                      <a:pt x="490884" y="886668"/>
                      <a:pt x="585066" y="884285"/>
                      <a:pt x="622300" y="863600"/>
                    </a:cubicBezTo>
                    <a:cubicBezTo>
                      <a:pt x="753308" y="790818"/>
                      <a:pt x="650389" y="828837"/>
                      <a:pt x="736600" y="800100"/>
                    </a:cubicBezTo>
                    <a:cubicBezTo>
                      <a:pt x="783532" y="729702"/>
                      <a:pt x="735148" y="785384"/>
                      <a:pt x="800100" y="749300"/>
                    </a:cubicBezTo>
                    <a:lnTo>
                      <a:pt x="914400" y="673100"/>
                    </a:lnTo>
                    <a:cubicBezTo>
                      <a:pt x="927100" y="664633"/>
                      <a:pt x="938020" y="652527"/>
                      <a:pt x="952500" y="647700"/>
                    </a:cubicBezTo>
                    <a:lnTo>
                      <a:pt x="990600" y="635000"/>
                    </a:lnTo>
                    <a:cubicBezTo>
                      <a:pt x="1088386" y="537214"/>
                      <a:pt x="1036912" y="578725"/>
                      <a:pt x="1143000" y="508000"/>
                    </a:cubicBezTo>
                    <a:cubicBezTo>
                      <a:pt x="1155700" y="499533"/>
                      <a:pt x="1166620" y="487427"/>
                      <a:pt x="1181100" y="482600"/>
                    </a:cubicBezTo>
                    <a:cubicBezTo>
                      <a:pt x="1193800" y="478367"/>
                      <a:pt x="1207498" y="476401"/>
                      <a:pt x="1219200" y="469900"/>
                    </a:cubicBezTo>
                    <a:cubicBezTo>
                      <a:pt x="1245885" y="455075"/>
                      <a:pt x="1266440" y="428753"/>
                      <a:pt x="1295400" y="419100"/>
                    </a:cubicBezTo>
                    <a:cubicBezTo>
                      <a:pt x="1320800" y="410633"/>
                      <a:pt x="1349323" y="408552"/>
                      <a:pt x="1371600" y="393700"/>
                    </a:cubicBezTo>
                    <a:cubicBezTo>
                      <a:pt x="1384300" y="385233"/>
                      <a:pt x="1395752" y="374499"/>
                      <a:pt x="1409700" y="368300"/>
                    </a:cubicBezTo>
                    <a:cubicBezTo>
                      <a:pt x="1434166" y="357426"/>
                      <a:pt x="1463623" y="357752"/>
                      <a:pt x="1485900" y="342900"/>
                    </a:cubicBezTo>
                    <a:cubicBezTo>
                      <a:pt x="1498600" y="334433"/>
                      <a:pt x="1510348" y="324326"/>
                      <a:pt x="1524000" y="317500"/>
                    </a:cubicBezTo>
                    <a:cubicBezTo>
                      <a:pt x="1535974" y="311513"/>
                      <a:pt x="1550398" y="311301"/>
                      <a:pt x="1562100" y="304800"/>
                    </a:cubicBezTo>
                    <a:lnTo>
                      <a:pt x="1676400" y="228600"/>
                    </a:lnTo>
                    <a:cubicBezTo>
                      <a:pt x="1689100" y="220133"/>
                      <a:pt x="1700020" y="208027"/>
                      <a:pt x="1714500" y="203200"/>
                    </a:cubicBezTo>
                    <a:cubicBezTo>
                      <a:pt x="1727200" y="198967"/>
                      <a:pt x="1740898" y="197001"/>
                      <a:pt x="1752600" y="190500"/>
                    </a:cubicBezTo>
                    <a:cubicBezTo>
                      <a:pt x="1779285" y="175675"/>
                      <a:pt x="1803400" y="156633"/>
                      <a:pt x="1828800" y="139700"/>
                    </a:cubicBezTo>
                    <a:cubicBezTo>
                      <a:pt x="1841500" y="131233"/>
                      <a:pt x="1852420" y="119127"/>
                      <a:pt x="1866900" y="114300"/>
                    </a:cubicBezTo>
                    <a:cubicBezTo>
                      <a:pt x="1933960" y="91947"/>
                      <a:pt x="1893861" y="109026"/>
                      <a:pt x="1981200" y="50800"/>
                    </a:cubicBezTo>
                    <a:cubicBezTo>
                      <a:pt x="1993900" y="42333"/>
                      <a:pt x="2004820" y="30227"/>
                      <a:pt x="2019300" y="25400"/>
                    </a:cubicBezTo>
                    <a:lnTo>
                      <a:pt x="2095500" y="0"/>
                    </a:lnTo>
                    <a:lnTo>
                      <a:pt x="2273300" y="12700"/>
                    </a:lnTo>
                    <a:cubicBezTo>
                      <a:pt x="2289591" y="18966"/>
                      <a:pt x="2265616" y="46782"/>
                      <a:pt x="2260600" y="63500"/>
                    </a:cubicBezTo>
                    <a:cubicBezTo>
                      <a:pt x="2234152" y="151661"/>
                      <a:pt x="2255323" y="126284"/>
                      <a:pt x="2197100" y="165100"/>
                    </a:cubicBezTo>
                    <a:cubicBezTo>
                      <a:pt x="2150533" y="234950"/>
                      <a:pt x="2197100" y="175683"/>
                      <a:pt x="2133600" y="228600"/>
                    </a:cubicBezTo>
                    <a:cubicBezTo>
                      <a:pt x="2119802" y="240098"/>
                      <a:pt x="2109677" y="255673"/>
                      <a:pt x="2095500" y="266700"/>
                    </a:cubicBezTo>
                    <a:cubicBezTo>
                      <a:pt x="2071403" y="285442"/>
                      <a:pt x="2044700" y="300567"/>
                      <a:pt x="2019300" y="317500"/>
                    </a:cubicBezTo>
                    <a:cubicBezTo>
                      <a:pt x="2006600" y="325967"/>
                      <a:pt x="1991993" y="332107"/>
                      <a:pt x="1981200" y="342900"/>
                    </a:cubicBezTo>
                    <a:cubicBezTo>
                      <a:pt x="1968500" y="355600"/>
                      <a:pt x="1957277" y="369973"/>
                      <a:pt x="1943100" y="381000"/>
                    </a:cubicBezTo>
                    <a:cubicBezTo>
                      <a:pt x="1919003" y="399742"/>
                      <a:pt x="1888486" y="410214"/>
                      <a:pt x="1866900" y="431800"/>
                    </a:cubicBezTo>
                    <a:cubicBezTo>
                      <a:pt x="1819334" y="479366"/>
                      <a:pt x="1845839" y="464220"/>
                      <a:pt x="1790700" y="482600"/>
                    </a:cubicBezTo>
                    <a:cubicBezTo>
                      <a:pt x="1778000" y="495300"/>
                      <a:pt x="1767544" y="510737"/>
                      <a:pt x="1752600" y="520700"/>
                    </a:cubicBezTo>
                    <a:cubicBezTo>
                      <a:pt x="1741461" y="528126"/>
                      <a:pt x="1726474" y="527413"/>
                      <a:pt x="1714500" y="533400"/>
                    </a:cubicBezTo>
                    <a:cubicBezTo>
                      <a:pt x="1700848" y="540226"/>
                      <a:pt x="1690052" y="551974"/>
                      <a:pt x="1676400" y="558800"/>
                    </a:cubicBezTo>
                    <a:cubicBezTo>
                      <a:pt x="1664426" y="564787"/>
                      <a:pt x="1650002" y="564999"/>
                      <a:pt x="1638300" y="571500"/>
                    </a:cubicBezTo>
                    <a:cubicBezTo>
                      <a:pt x="1611615" y="586325"/>
                      <a:pt x="1587500" y="605367"/>
                      <a:pt x="1562100" y="622300"/>
                    </a:cubicBezTo>
                    <a:lnTo>
                      <a:pt x="1524000" y="647700"/>
                    </a:lnTo>
                    <a:cubicBezTo>
                      <a:pt x="1511300" y="656167"/>
                      <a:pt x="1500380" y="668273"/>
                      <a:pt x="1485900" y="673100"/>
                    </a:cubicBezTo>
                    <a:cubicBezTo>
                      <a:pt x="1431241" y="691320"/>
                      <a:pt x="1460787" y="682553"/>
                      <a:pt x="1397000" y="698500"/>
                    </a:cubicBezTo>
                    <a:lnTo>
                      <a:pt x="1168400" y="850900"/>
                    </a:lnTo>
                    <a:lnTo>
                      <a:pt x="1130300" y="876300"/>
                    </a:lnTo>
                    <a:cubicBezTo>
                      <a:pt x="1117600" y="884767"/>
                      <a:pt x="1105852" y="894874"/>
                      <a:pt x="1092200" y="901700"/>
                    </a:cubicBezTo>
                    <a:cubicBezTo>
                      <a:pt x="1075267" y="910167"/>
                      <a:pt x="1057838" y="917707"/>
                      <a:pt x="1041400" y="927100"/>
                    </a:cubicBezTo>
                    <a:cubicBezTo>
                      <a:pt x="1028148" y="934673"/>
                      <a:pt x="1017592" y="947141"/>
                      <a:pt x="1003300" y="952500"/>
                    </a:cubicBezTo>
                    <a:cubicBezTo>
                      <a:pt x="983089" y="960079"/>
                      <a:pt x="960967" y="960967"/>
                      <a:pt x="939800" y="965200"/>
                    </a:cubicBezTo>
                    <a:cubicBezTo>
                      <a:pt x="879423" y="1005452"/>
                      <a:pt x="916180" y="985773"/>
                      <a:pt x="825500" y="1016000"/>
                    </a:cubicBezTo>
                    <a:cubicBezTo>
                      <a:pt x="812800" y="1020233"/>
                      <a:pt x="798539" y="1021274"/>
                      <a:pt x="787400" y="1028700"/>
                    </a:cubicBezTo>
                    <a:cubicBezTo>
                      <a:pt x="762000" y="1045633"/>
                      <a:pt x="740160" y="1069847"/>
                      <a:pt x="711200" y="1079500"/>
                    </a:cubicBezTo>
                    <a:cubicBezTo>
                      <a:pt x="698500" y="1083733"/>
                      <a:pt x="685074" y="1086213"/>
                      <a:pt x="673100" y="1092200"/>
                    </a:cubicBezTo>
                    <a:cubicBezTo>
                      <a:pt x="659448" y="1099026"/>
                      <a:pt x="648948" y="1111401"/>
                      <a:pt x="635000" y="1117600"/>
                    </a:cubicBezTo>
                    <a:cubicBezTo>
                      <a:pt x="610534" y="1128474"/>
                      <a:pt x="584200" y="1134533"/>
                      <a:pt x="558800" y="1143000"/>
                    </a:cubicBezTo>
                    <a:cubicBezTo>
                      <a:pt x="546100" y="1147233"/>
                      <a:pt x="531839" y="1148274"/>
                      <a:pt x="520700" y="1155700"/>
                    </a:cubicBezTo>
                    <a:cubicBezTo>
                      <a:pt x="460323" y="1195952"/>
                      <a:pt x="497080" y="1176273"/>
                      <a:pt x="406400" y="1206500"/>
                    </a:cubicBezTo>
                    <a:lnTo>
                      <a:pt x="368300" y="1219200"/>
                    </a:lnTo>
                    <a:cubicBezTo>
                      <a:pt x="355600" y="1223433"/>
                      <a:pt x="343587" y="1231900"/>
                      <a:pt x="330200" y="1231900"/>
                    </a:cubicBezTo>
                    <a:lnTo>
                      <a:pt x="177800" y="1193800"/>
                    </a:lnTo>
                    <a:close/>
                  </a:path>
                </a:pathLst>
              </a:custGeom>
              <a:solidFill>
                <a:srgbClr val="291DCF"/>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Freeform 9">
                <a:extLst>
                  <a:ext uri="{FF2B5EF4-FFF2-40B4-BE49-F238E27FC236}">
                    <a16:creationId xmlns:a16="http://schemas.microsoft.com/office/drawing/2014/main" id="{835E0435-F499-0B43-A835-B551B43576E6}"/>
                  </a:ext>
                </a:extLst>
              </p:cNvPr>
              <p:cNvSpPr/>
              <p:nvPr/>
            </p:nvSpPr>
            <p:spPr>
              <a:xfrm>
                <a:off x="5943600" y="2641600"/>
                <a:ext cx="469900" cy="304800"/>
              </a:xfrm>
              <a:custGeom>
                <a:avLst/>
                <a:gdLst>
                  <a:gd name="connsiteX0" fmla="*/ 0 w 469900"/>
                  <a:gd name="connsiteY0" fmla="*/ 304800 h 304800"/>
                  <a:gd name="connsiteX1" fmla="*/ 12700 w 469900"/>
                  <a:gd name="connsiteY1" fmla="*/ 241300 h 304800"/>
                  <a:gd name="connsiteX2" fmla="*/ 25400 w 469900"/>
                  <a:gd name="connsiteY2" fmla="*/ 203200 h 304800"/>
                  <a:gd name="connsiteX3" fmla="*/ 38100 w 469900"/>
                  <a:gd name="connsiteY3" fmla="*/ 139700 h 304800"/>
                  <a:gd name="connsiteX4" fmla="*/ 50800 w 469900"/>
                  <a:gd name="connsiteY4" fmla="*/ 88900 h 304800"/>
                  <a:gd name="connsiteX5" fmla="*/ 63500 w 469900"/>
                  <a:gd name="connsiteY5" fmla="*/ 50800 h 304800"/>
                  <a:gd name="connsiteX6" fmla="*/ 139700 w 469900"/>
                  <a:gd name="connsiteY6" fmla="*/ 25400 h 304800"/>
                  <a:gd name="connsiteX7" fmla="*/ 177800 w 469900"/>
                  <a:gd name="connsiteY7" fmla="*/ 12700 h 304800"/>
                  <a:gd name="connsiteX8" fmla="*/ 215900 w 469900"/>
                  <a:gd name="connsiteY8" fmla="*/ 0 h 304800"/>
                  <a:gd name="connsiteX9" fmla="*/ 469900 w 469900"/>
                  <a:gd name="connsiteY9" fmla="*/ 12700 h 304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69900" h="304800">
                    <a:moveTo>
                      <a:pt x="0" y="304800"/>
                    </a:moveTo>
                    <a:cubicBezTo>
                      <a:pt x="4233" y="283633"/>
                      <a:pt x="7465" y="262241"/>
                      <a:pt x="12700" y="241300"/>
                    </a:cubicBezTo>
                    <a:cubicBezTo>
                      <a:pt x="15947" y="228313"/>
                      <a:pt x="22153" y="216187"/>
                      <a:pt x="25400" y="203200"/>
                    </a:cubicBezTo>
                    <a:cubicBezTo>
                      <a:pt x="30635" y="182259"/>
                      <a:pt x="33417" y="160772"/>
                      <a:pt x="38100" y="139700"/>
                    </a:cubicBezTo>
                    <a:cubicBezTo>
                      <a:pt x="41886" y="122661"/>
                      <a:pt x="46005" y="105683"/>
                      <a:pt x="50800" y="88900"/>
                    </a:cubicBezTo>
                    <a:cubicBezTo>
                      <a:pt x="54478" y="76028"/>
                      <a:pt x="52607" y="58581"/>
                      <a:pt x="63500" y="50800"/>
                    </a:cubicBezTo>
                    <a:cubicBezTo>
                      <a:pt x="85287" y="35238"/>
                      <a:pt x="114300" y="33867"/>
                      <a:pt x="139700" y="25400"/>
                    </a:cubicBezTo>
                    <a:lnTo>
                      <a:pt x="177800" y="12700"/>
                    </a:lnTo>
                    <a:lnTo>
                      <a:pt x="215900" y="0"/>
                    </a:lnTo>
                    <a:cubicBezTo>
                      <a:pt x="402050" y="15512"/>
                      <a:pt x="317324" y="12700"/>
                      <a:pt x="469900" y="12700"/>
                    </a:cubicBezTo>
                  </a:path>
                </a:pathLst>
              </a:cu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Freeform 10">
                <a:extLst>
                  <a:ext uri="{FF2B5EF4-FFF2-40B4-BE49-F238E27FC236}">
                    <a16:creationId xmlns:a16="http://schemas.microsoft.com/office/drawing/2014/main" id="{4A4F2131-D4CD-BC4A-BDB6-9AF371E3FEFA}"/>
                  </a:ext>
                </a:extLst>
              </p:cNvPr>
              <p:cNvSpPr/>
              <p:nvPr/>
            </p:nvSpPr>
            <p:spPr>
              <a:xfrm>
                <a:off x="5533770" y="2863850"/>
                <a:ext cx="819660" cy="450850"/>
              </a:xfrm>
              <a:custGeom>
                <a:avLst/>
                <a:gdLst>
                  <a:gd name="connsiteX0" fmla="*/ 50800 w 662605"/>
                  <a:gd name="connsiteY0" fmla="*/ 355600 h 368300"/>
                  <a:gd name="connsiteX1" fmla="*/ 114300 w 662605"/>
                  <a:gd name="connsiteY1" fmla="*/ 317500 h 368300"/>
                  <a:gd name="connsiteX2" fmla="*/ 203200 w 662605"/>
                  <a:gd name="connsiteY2" fmla="*/ 215900 h 368300"/>
                  <a:gd name="connsiteX3" fmla="*/ 304800 w 662605"/>
                  <a:gd name="connsiteY3" fmla="*/ 127000 h 368300"/>
                  <a:gd name="connsiteX4" fmla="*/ 342900 w 662605"/>
                  <a:gd name="connsiteY4" fmla="*/ 101600 h 368300"/>
                  <a:gd name="connsiteX5" fmla="*/ 381000 w 662605"/>
                  <a:gd name="connsiteY5" fmla="*/ 76200 h 368300"/>
                  <a:gd name="connsiteX6" fmla="*/ 419100 w 662605"/>
                  <a:gd name="connsiteY6" fmla="*/ 63500 h 368300"/>
                  <a:gd name="connsiteX7" fmla="*/ 457200 w 662605"/>
                  <a:gd name="connsiteY7" fmla="*/ 38100 h 368300"/>
                  <a:gd name="connsiteX8" fmla="*/ 596900 w 662605"/>
                  <a:gd name="connsiteY8" fmla="*/ 0 h 368300"/>
                  <a:gd name="connsiteX9" fmla="*/ 660400 w 662605"/>
                  <a:gd name="connsiteY9" fmla="*/ 12700 h 368300"/>
                  <a:gd name="connsiteX10" fmla="*/ 622300 w 662605"/>
                  <a:gd name="connsiteY10" fmla="*/ 101600 h 368300"/>
                  <a:gd name="connsiteX11" fmla="*/ 584200 w 662605"/>
                  <a:gd name="connsiteY11" fmla="*/ 114300 h 368300"/>
                  <a:gd name="connsiteX12" fmla="*/ 546100 w 662605"/>
                  <a:gd name="connsiteY12" fmla="*/ 139700 h 368300"/>
                  <a:gd name="connsiteX13" fmla="*/ 508000 w 662605"/>
                  <a:gd name="connsiteY13" fmla="*/ 152400 h 368300"/>
                  <a:gd name="connsiteX14" fmla="*/ 469900 w 662605"/>
                  <a:gd name="connsiteY14" fmla="*/ 177800 h 368300"/>
                  <a:gd name="connsiteX15" fmla="*/ 431800 w 662605"/>
                  <a:gd name="connsiteY15" fmla="*/ 190500 h 368300"/>
                  <a:gd name="connsiteX16" fmla="*/ 355600 w 662605"/>
                  <a:gd name="connsiteY16" fmla="*/ 241300 h 368300"/>
                  <a:gd name="connsiteX17" fmla="*/ 317500 w 662605"/>
                  <a:gd name="connsiteY17" fmla="*/ 266700 h 368300"/>
                  <a:gd name="connsiteX18" fmla="*/ 279400 w 662605"/>
                  <a:gd name="connsiteY18" fmla="*/ 279400 h 368300"/>
                  <a:gd name="connsiteX19" fmla="*/ 165100 w 662605"/>
                  <a:gd name="connsiteY19" fmla="*/ 330200 h 368300"/>
                  <a:gd name="connsiteX20" fmla="*/ 101600 w 662605"/>
                  <a:gd name="connsiteY20" fmla="*/ 342900 h 368300"/>
                  <a:gd name="connsiteX21" fmla="*/ 63500 w 662605"/>
                  <a:gd name="connsiteY21" fmla="*/ 355600 h 368300"/>
                  <a:gd name="connsiteX22" fmla="*/ 0 w 662605"/>
                  <a:gd name="connsiteY22" fmla="*/ 368300 h 368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662605" h="368300">
                    <a:moveTo>
                      <a:pt x="50800" y="355600"/>
                    </a:moveTo>
                    <a:cubicBezTo>
                      <a:pt x="71967" y="342900"/>
                      <a:pt x="96846" y="334954"/>
                      <a:pt x="114300" y="317500"/>
                    </a:cubicBezTo>
                    <a:cubicBezTo>
                      <a:pt x="262467" y="169333"/>
                      <a:pt x="95250" y="287867"/>
                      <a:pt x="203200" y="215900"/>
                    </a:cubicBezTo>
                    <a:cubicBezTo>
                      <a:pt x="245533" y="152400"/>
                      <a:pt x="215900" y="186267"/>
                      <a:pt x="304800" y="127000"/>
                    </a:cubicBezTo>
                    <a:lnTo>
                      <a:pt x="342900" y="101600"/>
                    </a:lnTo>
                    <a:cubicBezTo>
                      <a:pt x="355600" y="93133"/>
                      <a:pt x="366520" y="81027"/>
                      <a:pt x="381000" y="76200"/>
                    </a:cubicBezTo>
                    <a:cubicBezTo>
                      <a:pt x="393700" y="71967"/>
                      <a:pt x="407126" y="69487"/>
                      <a:pt x="419100" y="63500"/>
                    </a:cubicBezTo>
                    <a:cubicBezTo>
                      <a:pt x="432752" y="56674"/>
                      <a:pt x="443252" y="44299"/>
                      <a:pt x="457200" y="38100"/>
                    </a:cubicBezTo>
                    <a:cubicBezTo>
                      <a:pt x="509934" y="14663"/>
                      <a:pt x="542575" y="10865"/>
                      <a:pt x="596900" y="0"/>
                    </a:cubicBezTo>
                    <a:cubicBezTo>
                      <a:pt x="618067" y="4233"/>
                      <a:pt x="646915" y="-4156"/>
                      <a:pt x="660400" y="12700"/>
                    </a:cubicBezTo>
                    <a:cubicBezTo>
                      <a:pt x="672304" y="27580"/>
                      <a:pt x="632629" y="93337"/>
                      <a:pt x="622300" y="101600"/>
                    </a:cubicBezTo>
                    <a:cubicBezTo>
                      <a:pt x="611847" y="109963"/>
                      <a:pt x="596174" y="108313"/>
                      <a:pt x="584200" y="114300"/>
                    </a:cubicBezTo>
                    <a:cubicBezTo>
                      <a:pt x="570548" y="121126"/>
                      <a:pt x="559752" y="132874"/>
                      <a:pt x="546100" y="139700"/>
                    </a:cubicBezTo>
                    <a:cubicBezTo>
                      <a:pt x="534126" y="145687"/>
                      <a:pt x="519974" y="146413"/>
                      <a:pt x="508000" y="152400"/>
                    </a:cubicBezTo>
                    <a:cubicBezTo>
                      <a:pt x="494348" y="159226"/>
                      <a:pt x="483552" y="170974"/>
                      <a:pt x="469900" y="177800"/>
                    </a:cubicBezTo>
                    <a:cubicBezTo>
                      <a:pt x="457926" y="183787"/>
                      <a:pt x="443502" y="183999"/>
                      <a:pt x="431800" y="190500"/>
                    </a:cubicBezTo>
                    <a:cubicBezTo>
                      <a:pt x="405115" y="205325"/>
                      <a:pt x="381000" y="224367"/>
                      <a:pt x="355600" y="241300"/>
                    </a:cubicBezTo>
                    <a:cubicBezTo>
                      <a:pt x="342900" y="249767"/>
                      <a:pt x="331980" y="261873"/>
                      <a:pt x="317500" y="266700"/>
                    </a:cubicBezTo>
                    <a:cubicBezTo>
                      <a:pt x="304800" y="270933"/>
                      <a:pt x="291374" y="273413"/>
                      <a:pt x="279400" y="279400"/>
                    </a:cubicBezTo>
                    <a:cubicBezTo>
                      <a:pt x="208456" y="314872"/>
                      <a:pt x="274316" y="308357"/>
                      <a:pt x="165100" y="330200"/>
                    </a:cubicBezTo>
                    <a:cubicBezTo>
                      <a:pt x="143933" y="334433"/>
                      <a:pt x="122541" y="337665"/>
                      <a:pt x="101600" y="342900"/>
                    </a:cubicBezTo>
                    <a:cubicBezTo>
                      <a:pt x="88613" y="346147"/>
                      <a:pt x="76487" y="352353"/>
                      <a:pt x="63500" y="355600"/>
                    </a:cubicBezTo>
                    <a:cubicBezTo>
                      <a:pt x="42559" y="360835"/>
                      <a:pt x="0" y="368300"/>
                      <a:pt x="0" y="368300"/>
                    </a:cubicBezTo>
                  </a:path>
                </a:pathLst>
              </a:custGeom>
              <a:solidFill>
                <a:srgbClr val="FF0000"/>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Freeform 11">
                <a:extLst>
                  <a:ext uri="{FF2B5EF4-FFF2-40B4-BE49-F238E27FC236}">
                    <a16:creationId xmlns:a16="http://schemas.microsoft.com/office/drawing/2014/main" id="{39E94FED-493C-B743-9BCF-35163EDC173C}"/>
                  </a:ext>
                </a:extLst>
              </p:cNvPr>
              <p:cNvSpPr/>
              <p:nvPr/>
            </p:nvSpPr>
            <p:spPr>
              <a:xfrm rot="357602">
                <a:off x="4762500" y="3484562"/>
                <a:ext cx="388424" cy="215900"/>
              </a:xfrm>
              <a:custGeom>
                <a:avLst/>
                <a:gdLst>
                  <a:gd name="connsiteX0" fmla="*/ 50800 w 662605"/>
                  <a:gd name="connsiteY0" fmla="*/ 355600 h 368300"/>
                  <a:gd name="connsiteX1" fmla="*/ 114300 w 662605"/>
                  <a:gd name="connsiteY1" fmla="*/ 317500 h 368300"/>
                  <a:gd name="connsiteX2" fmla="*/ 203200 w 662605"/>
                  <a:gd name="connsiteY2" fmla="*/ 215900 h 368300"/>
                  <a:gd name="connsiteX3" fmla="*/ 304800 w 662605"/>
                  <a:gd name="connsiteY3" fmla="*/ 127000 h 368300"/>
                  <a:gd name="connsiteX4" fmla="*/ 342900 w 662605"/>
                  <a:gd name="connsiteY4" fmla="*/ 101600 h 368300"/>
                  <a:gd name="connsiteX5" fmla="*/ 381000 w 662605"/>
                  <a:gd name="connsiteY5" fmla="*/ 76200 h 368300"/>
                  <a:gd name="connsiteX6" fmla="*/ 419100 w 662605"/>
                  <a:gd name="connsiteY6" fmla="*/ 63500 h 368300"/>
                  <a:gd name="connsiteX7" fmla="*/ 457200 w 662605"/>
                  <a:gd name="connsiteY7" fmla="*/ 38100 h 368300"/>
                  <a:gd name="connsiteX8" fmla="*/ 596900 w 662605"/>
                  <a:gd name="connsiteY8" fmla="*/ 0 h 368300"/>
                  <a:gd name="connsiteX9" fmla="*/ 660400 w 662605"/>
                  <a:gd name="connsiteY9" fmla="*/ 12700 h 368300"/>
                  <a:gd name="connsiteX10" fmla="*/ 622300 w 662605"/>
                  <a:gd name="connsiteY10" fmla="*/ 101600 h 368300"/>
                  <a:gd name="connsiteX11" fmla="*/ 584200 w 662605"/>
                  <a:gd name="connsiteY11" fmla="*/ 114300 h 368300"/>
                  <a:gd name="connsiteX12" fmla="*/ 546100 w 662605"/>
                  <a:gd name="connsiteY12" fmla="*/ 139700 h 368300"/>
                  <a:gd name="connsiteX13" fmla="*/ 508000 w 662605"/>
                  <a:gd name="connsiteY13" fmla="*/ 152400 h 368300"/>
                  <a:gd name="connsiteX14" fmla="*/ 469900 w 662605"/>
                  <a:gd name="connsiteY14" fmla="*/ 177800 h 368300"/>
                  <a:gd name="connsiteX15" fmla="*/ 431800 w 662605"/>
                  <a:gd name="connsiteY15" fmla="*/ 190500 h 368300"/>
                  <a:gd name="connsiteX16" fmla="*/ 355600 w 662605"/>
                  <a:gd name="connsiteY16" fmla="*/ 241300 h 368300"/>
                  <a:gd name="connsiteX17" fmla="*/ 317500 w 662605"/>
                  <a:gd name="connsiteY17" fmla="*/ 266700 h 368300"/>
                  <a:gd name="connsiteX18" fmla="*/ 279400 w 662605"/>
                  <a:gd name="connsiteY18" fmla="*/ 279400 h 368300"/>
                  <a:gd name="connsiteX19" fmla="*/ 165100 w 662605"/>
                  <a:gd name="connsiteY19" fmla="*/ 330200 h 368300"/>
                  <a:gd name="connsiteX20" fmla="*/ 101600 w 662605"/>
                  <a:gd name="connsiteY20" fmla="*/ 342900 h 368300"/>
                  <a:gd name="connsiteX21" fmla="*/ 63500 w 662605"/>
                  <a:gd name="connsiteY21" fmla="*/ 355600 h 368300"/>
                  <a:gd name="connsiteX22" fmla="*/ 0 w 662605"/>
                  <a:gd name="connsiteY22" fmla="*/ 368300 h 368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662605" h="368300">
                    <a:moveTo>
                      <a:pt x="50800" y="355600"/>
                    </a:moveTo>
                    <a:cubicBezTo>
                      <a:pt x="71967" y="342900"/>
                      <a:pt x="96846" y="334954"/>
                      <a:pt x="114300" y="317500"/>
                    </a:cubicBezTo>
                    <a:cubicBezTo>
                      <a:pt x="262467" y="169333"/>
                      <a:pt x="95250" y="287867"/>
                      <a:pt x="203200" y="215900"/>
                    </a:cubicBezTo>
                    <a:cubicBezTo>
                      <a:pt x="245533" y="152400"/>
                      <a:pt x="215900" y="186267"/>
                      <a:pt x="304800" y="127000"/>
                    </a:cubicBezTo>
                    <a:lnTo>
                      <a:pt x="342900" y="101600"/>
                    </a:lnTo>
                    <a:cubicBezTo>
                      <a:pt x="355600" y="93133"/>
                      <a:pt x="366520" y="81027"/>
                      <a:pt x="381000" y="76200"/>
                    </a:cubicBezTo>
                    <a:cubicBezTo>
                      <a:pt x="393700" y="71967"/>
                      <a:pt x="407126" y="69487"/>
                      <a:pt x="419100" y="63500"/>
                    </a:cubicBezTo>
                    <a:cubicBezTo>
                      <a:pt x="432752" y="56674"/>
                      <a:pt x="443252" y="44299"/>
                      <a:pt x="457200" y="38100"/>
                    </a:cubicBezTo>
                    <a:cubicBezTo>
                      <a:pt x="509934" y="14663"/>
                      <a:pt x="542575" y="10865"/>
                      <a:pt x="596900" y="0"/>
                    </a:cubicBezTo>
                    <a:cubicBezTo>
                      <a:pt x="618067" y="4233"/>
                      <a:pt x="646915" y="-4156"/>
                      <a:pt x="660400" y="12700"/>
                    </a:cubicBezTo>
                    <a:cubicBezTo>
                      <a:pt x="672304" y="27580"/>
                      <a:pt x="632629" y="93337"/>
                      <a:pt x="622300" y="101600"/>
                    </a:cubicBezTo>
                    <a:cubicBezTo>
                      <a:pt x="611847" y="109963"/>
                      <a:pt x="596174" y="108313"/>
                      <a:pt x="584200" y="114300"/>
                    </a:cubicBezTo>
                    <a:cubicBezTo>
                      <a:pt x="570548" y="121126"/>
                      <a:pt x="559752" y="132874"/>
                      <a:pt x="546100" y="139700"/>
                    </a:cubicBezTo>
                    <a:cubicBezTo>
                      <a:pt x="534126" y="145687"/>
                      <a:pt x="519974" y="146413"/>
                      <a:pt x="508000" y="152400"/>
                    </a:cubicBezTo>
                    <a:cubicBezTo>
                      <a:pt x="494348" y="159226"/>
                      <a:pt x="483552" y="170974"/>
                      <a:pt x="469900" y="177800"/>
                    </a:cubicBezTo>
                    <a:cubicBezTo>
                      <a:pt x="457926" y="183787"/>
                      <a:pt x="443502" y="183999"/>
                      <a:pt x="431800" y="190500"/>
                    </a:cubicBezTo>
                    <a:cubicBezTo>
                      <a:pt x="405115" y="205325"/>
                      <a:pt x="381000" y="224367"/>
                      <a:pt x="355600" y="241300"/>
                    </a:cubicBezTo>
                    <a:cubicBezTo>
                      <a:pt x="342900" y="249767"/>
                      <a:pt x="331980" y="261873"/>
                      <a:pt x="317500" y="266700"/>
                    </a:cubicBezTo>
                    <a:cubicBezTo>
                      <a:pt x="304800" y="270933"/>
                      <a:pt x="291374" y="273413"/>
                      <a:pt x="279400" y="279400"/>
                    </a:cubicBezTo>
                    <a:cubicBezTo>
                      <a:pt x="208456" y="314872"/>
                      <a:pt x="274316" y="308357"/>
                      <a:pt x="165100" y="330200"/>
                    </a:cubicBezTo>
                    <a:cubicBezTo>
                      <a:pt x="143933" y="334433"/>
                      <a:pt x="122541" y="337665"/>
                      <a:pt x="101600" y="342900"/>
                    </a:cubicBezTo>
                    <a:cubicBezTo>
                      <a:pt x="88613" y="346147"/>
                      <a:pt x="76487" y="352353"/>
                      <a:pt x="63500" y="355600"/>
                    </a:cubicBezTo>
                    <a:cubicBezTo>
                      <a:pt x="42559" y="360835"/>
                      <a:pt x="0" y="368300"/>
                      <a:pt x="0" y="368300"/>
                    </a:cubicBezTo>
                  </a:path>
                </a:pathLst>
              </a:custGeom>
              <a:solidFill>
                <a:srgbClr val="FF0000"/>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4" name="Freeform 13">
              <a:extLst>
                <a:ext uri="{FF2B5EF4-FFF2-40B4-BE49-F238E27FC236}">
                  <a16:creationId xmlns:a16="http://schemas.microsoft.com/office/drawing/2014/main" id="{2C4D3F35-8B55-CE40-9164-DDBF63C12B01}"/>
                </a:ext>
              </a:extLst>
            </p:cNvPr>
            <p:cNvSpPr/>
            <p:nvPr/>
          </p:nvSpPr>
          <p:spPr>
            <a:xfrm>
              <a:off x="2057400" y="1699759"/>
              <a:ext cx="6718300" cy="3380241"/>
            </a:xfrm>
            <a:custGeom>
              <a:avLst/>
              <a:gdLst>
                <a:gd name="connsiteX0" fmla="*/ 0 w 6718300"/>
                <a:gd name="connsiteY0" fmla="*/ 433841 h 3380241"/>
                <a:gd name="connsiteX1" fmla="*/ 241300 w 6718300"/>
                <a:gd name="connsiteY1" fmla="*/ 294141 h 3380241"/>
                <a:gd name="connsiteX2" fmla="*/ 571500 w 6718300"/>
                <a:gd name="connsiteY2" fmla="*/ 167141 h 3380241"/>
                <a:gd name="connsiteX3" fmla="*/ 1028700 w 6718300"/>
                <a:gd name="connsiteY3" fmla="*/ 65541 h 3380241"/>
                <a:gd name="connsiteX4" fmla="*/ 1612900 w 6718300"/>
                <a:gd name="connsiteY4" fmla="*/ 2041 h 3380241"/>
                <a:gd name="connsiteX5" fmla="*/ 2171700 w 6718300"/>
                <a:gd name="connsiteY5" fmla="*/ 27441 h 3380241"/>
                <a:gd name="connsiteX6" fmla="*/ 2755900 w 6718300"/>
                <a:gd name="connsiteY6" fmla="*/ 141741 h 3380241"/>
                <a:gd name="connsiteX7" fmla="*/ 3378200 w 6718300"/>
                <a:gd name="connsiteY7" fmla="*/ 370341 h 3380241"/>
                <a:gd name="connsiteX8" fmla="*/ 4114800 w 6718300"/>
                <a:gd name="connsiteY8" fmla="*/ 802141 h 3380241"/>
                <a:gd name="connsiteX9" fmla="*/ 4775200 w 6718300"/>
                <a:gd name="connsiteY9" fmla="*/ 1259341 h 3380241"/>
                <a:gd name="connsiteX10" fmla="*/ 5638800 w 6718300"/>
                <a:gd name="connsiteY10" fmla="*/ 2034041 h 3380241"/>
                <a:gd name="connsiteX11" fmla="*/ 6400800 w 6718300"/>
                <a:gd name="connsiteY11" fmla="*/ 2897641 h 3380241"/>
                <a:gd name="connsiteX12" fmla="*/ 6718300 w 6718300"/>
                <a:gd name="connsiteY12" fmla="*/ 3380241 h 33802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718300" h="3380241">
                  <a:moveTo>
                    <a:pt x="0" y="433841"/>
                  </a:moveTo>
                  <a:cubicBezTo>
                    <a:pt x="73025" y="386216"/>
                    <a:pt x="146050" y="338591"/>
                    <a:pt x="241300" y="294141"/>
                  </a:cubicBezTo>
                  <a:cubicBezTo>
                    <a:pt x="336550" y="249691"/>
                    <a:pt x="440267" y="205241"/>
                    <a:pt x="571500" y="167141"/>
                  </a:cubicBezTo>
                  <a:cubicBezTo>
                    <a:pt x="702733" y="129041"/>
                    <a:pt x="855133" y="93058"/>
                    <a:pt x="1028700" y="65541"/>
                  </a:cubicBezTo>
                  <a:cubicBezTo>
                    <a:pt x="1202267" y="38024"/>
                    <a:pt x="1422400" y="8391"/>
                    <a:pt x="1612900" y="2041"/>
                  </a:cubicBezTo>
                  <a:cubicBezTo>
                    <a:pt x="1803400" y="-4309"/>
                    <a:pt x="1981200" y="4158"/>
                    <a:pt x="2171700" y="27441"/>
                  </a:cubicBezTo>
                  <a:cubicBezTo>
                    <a:pt x="2362200" y="50724"/>
                    <a:pt x="2554817" y="84591"/>
                    <a:pt x="2755900" y="141741"/>
                  </a:cubicBezTo>
                  <a:cubicBezTo>
                    <a:pt x="2956983" y="198891"/>
                    <a:pt x="3151717" y="260274"/>
                    <a:pt x="3378200" y="370341"/>
                  </a:cubicBezTo>
                  <a:cubicBezTo>
                    <a:pt x="3604683" y="480408"/>
                    <a:pt x="3881967" y="653974"/>
                    <a:pt x="4114800" y="802141"/>
                  </a:cubicBezTo>
                  <a:cubicBezTo>
                    <a:pt x="4347633" y="950308"/>
                    <a:pt x="4521200" y="1054024"/>
                    <a:pt x="4775200" y="1259341"/>
                  </a:cubicBezTo>
                  <a:cubicBezTo>
                    <a:pt x="5029200" y="1464658"/>
                    <a:pt x="5367867" y="1760991"/>
                    <a:pt x="5638800" y="2034041"/>
                  </a:cubicBezTo>
                  <a:cubicBezTo>
                    <a:pt x="5909733" y="2307091"/>
                    <a:pt x="6220883" y="2673274"/>
                    <a:pt x="6400800" y="2897641"/>
                  </a:cubicBezTo>
                  <a:cubicBezTo>
                    <a:pt x="6580717" y="3122008"/>
                    <a:pt x="6649508" y="3251124"/>
                    <a:pt x="6718300" y="3380241"/>
                  </a:cubicBezTo>
                </a:path>
              </a:pathLst>
            </a:cu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6" name="Straight Arrow Connector 15">
              <a:extLst>
                <a:ext uri="{FF2B5EF4-FFF2-40B4-BE49-F238E27FC236}">
                  <a16:creationId xmlns:a16="http://schemas.microsoft.com/office/drawing/2014/main" id="{92539B18-FD30-4F45-AFB1-110482514306}"/>
                </a:ext>
              </a:extLst>
            </p:cNvPr>
            <p:cNvCxnSpPr>
              <a:cxnSpLocks/>
            </p:cNvCxnSpPr>
            <p:nvPr/>
          </p:nvCxnSpPr>
          <p:spPr>
            <a:xfrm flipV="1">
              <a:off x="660400" y="2418922"/>
              <a:ext cx="0" cy="2661078"/>
            </a:xfrm>
            <a:prstGeom prst="straightConnector1">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E5A9BCA5-40E0-CC4B-A3A5-A408E277372B}"/>
                </a:ext>
              </a:extLst>
            </p:cNvPr>
            <p:cNvCxnSpPr/>
            <p:nvPr/>
          </p:nvCxnSpPr>
          <p:spPr>
            <a:xfrm flipH="1">
              <a:off x="292100" y="5080000"/>
              <a:ext cx="88519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0" name="Straight Arrow Connector 19">
              <a:extLst>
                <a:ext uri="{FF2B5EF4-FFF2-40B4-BE49-F238E27FC236}">
                  <a16:creationId xmlns:a16="http://schemas.microsoft.com/office/drawing/2014/main" id="{9491482E-7134-6146-9E08-BB8C2D40DE5A}"/>
                </a:ext>
              </a:extLst>
            </p:cNvPr>
            <p:cNvCxnSpPr>
              <a:cxnSpLocks/>
            </p:cNvCxnSpPr>
            <p:nvPr/>
          </p:nvCxnSpPr>
          <p:spPr>
            <a:xfrm flipV="1">
              <a:off x="2039012" y="1586643"/>
              <a:ext cx="870863" cy="547066"/>
            </a:xfrm>
            <a:prstGeom prst="straightConnector1">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graphicFrame>
          <p:nvGraphicFramePr>
            <p:cNvPr id="3" name="Object 2">
              <a:extLst>
                <a:ext uri="{FF2B5EF4-FFF2-40B4-BE49-F238E27FC236}">
                  <a16:creationId xmlns:a16="http://schemas.microsoft.com/office/drawing/2014/main" id="{AADE083C-6D2F-3C4C-8D03-AE46B2CDA2C3}"/>
                </a:ext>
              </a:extLst>
            </p:cNvPr>
            <p:cNvGraphicFramePr>
              <a:graphicFrameLocks noChangeAspect="1"/>
            </p:cNvGraphicFramePr>
            <p:nvPr>
              <p:extLst>
                <p:ext uri="{D42A27DB-BD31-4B8C-83A1-F6EECF244321}">
                  <p14:modId xmlns:p14="http://schemas.microsoft.com/office/powerpoint/2010/main" val="644484021"/>
                </p:ext>
              </p:extLst>
            </p:nvPr>
          </p:nvGraphicFramePr>
          <p:xfrm>
            <a:off x="5168900" y="3467100"/>
            <a:ext cx="812800" cy="203200"/>
          </p:xfrm>
          <a:graphic>
            <a:graphicData uri="http://schemas.openxmlformats.org/presentationml/2006/ole">
              <mc:AlternateContent xmlns:mc="http://schemas.openxmlformats.org/markup-compatibility/2006">
                <mc:Choice xmlns:v="urn:schemas-microsoft-com:vml" Requires="v">
                  <p:oleObj spid="_x0000_s35889" r:id="rId3" imgW="0" imgH="0" progId="Equation.DSMT4">
                    <p:embed/>
                  </p:oleObj>
                </mc:Choice>
                <mc:Fallback>
                  <p:oleObj r:id="rId3" imgW="0" imgH="0" progId="Equation.DSMT4">
                    <p:embed/>
                    <p:pic>
                      <p:nvPicPr>
                        <p:cNvPr id="0" name=""/>
                        <p:cNvPicPr/>
                        <p:nvPr/>
                      </p:nvPicPr>
                      <p:blipFill/>
                      <p:spPr>
                        <a:xfrm>
                          <a:off x="5168900" y="3467100"/>
                          <a:ext cx="812800" cy="203200"/>
                        </a:xfrm>
                        <a:prstGeom prst="rect">
                          <a:avLst/>
                        </a:prstGeom>
                      </p:spPr>
                    </p:pic>
                  </p:oleObj>
                </mc:Fallback>
              </mc:AlternateContent>
            </a:graphicData>
          </a:graphic>
        </p:graphicFrame>
        <p:graphicFrame>
          <p:nvGraphicFramePr>
            <p:cNvPr id="4" name="Object 3">
              <a:extLst>
                <a:ext uri="{FF2B5EF4-FFF2-40B4-BE49-F238E27FC236}">
                  <a16:creationId xmlns:a16="http://schemas.microsoft.com/office/drawing/2014/main" id="{B7D8E606-A08C-C04D-A641-74B50E969849}"/>
                </a:ext>
              </a:extLst>
            </p:cNvPr>
            <p:cNvGraphicFramePr>
              <a:graphicFrameLocks noChangeAspect="1"/>
            </p:cNvGraphicFramePr>
            <p:nvPr>
              <p:extLst>
                <p:ext uri="{D42A27DB-BD31-4B8C-83A1-F6EECF244321}">
                  <p14:modId xmlns:p14="http://schemas.microsoft.com/office/powerpoint/2010/main" val="2412603594"/>
                </p:ext>
              </p:extLst>
            </p:nvPr>
          </p:nvGraphicFramePr>
          <p:xfrm>
            <a:off x="5168900" y="3467100"/>
            <a:ext cx="812800" cy="203200"/>
          </p:xfrm>
          <a:graphic>
            <a:graphicData uri="http://schemas.openxmlformats.org/presentationml/2006/ole">
              <mc:AlternateContent xmlns:mc="http://schemas.openxmlformats.org/markup-compatibility/2006">
                <mc:Choice xmlns:v="urn:schemas-microsoft-com:vml" Requires="v">
                  <p:oleObj spid="_x0000_s35890" r:id="rId4" imgW="0" imgH="0" progId="Equation.DSMT4">
                    <p:embed/>
                  </p:oleObj>
                </mc:Choice>
                <mc:Fallback>
                  <p:oleObj r:id="rId4" imgW="0" imgH="0" progId="Equation.DSMT4">
                    <p:embed/>
                    <p:pic>
                      <p:nvPicPr>
                        <p:cNvPr id="0" name=""/>
                        <p:cNvPicPr/>
                        <p:nvPr/>
                      </p:nvPicPr>
                      <p:blipFill/>
                      <p:spPr>
                        <a:xfrm>
                          <a:off x="5168900" y="3467100"/>
                          <a:ext cx="812800" cy="203200"/>
                        </a:xfrm>
                        <a:prstGeom prst="rect">
                          <a:avLst/>
                        </a:prstGeom>
                      </p:spPr>
                    </p:pic>
                  </p:oleObj>
                </mc:Fallback>
              </mc:AlternateContent>
            </a:graphicData>
          </a:graphic>
        </p:graphicFrame>
      </p:grpSp>
      <p:grpSp>
        <p:nvGrpSpPr>
          <p:cNvPr id="5" name="Group 4">
            <a:extLst>
              <a:ext uri="{FF2B5EF4-FFF2-40B4-BE49-F238E27FC236}">
                <a16:creationId xmlns:a16="http://schemas.microsoft.com/office/drawing/2014/main" id="{8E93079D-43A6-8349-A579-01AFF0146CA9}"/>
              </a:ext>
            </a:extLst>
          </p:cNvPr>
          <p:cNvGrpSpPr/>
          <p:nvPr/>
        </p:nvGrpSpPr>
        <p:grpSpPr>
          <a:xfrm>
            <a:off x="596900" y="746159"/>
            <a:ext cx="8547100" cy="923330"/>
            <a:chOff x="457200" y="5461000"/>
            <a:chExt cx="8547100" cy="923330"/>
          </a:xfrm>
        </p:grpSpPr>
        <p:sp>
          <p:nvSpPr>
            <p:cNvPr id="23" name="TextBox 22">
              <a:extLst>
                <a:ext uri="{FF2B5EF4-FFF2-40B4-BE49-F238E27FC236}">
                  <a16:creationId xmlns:a16="http://schemas.microsoft.com/office/drawing/2014/main" id="{085B58F6-211E-D044-8E17-F069FD3A7931}"/>
                </a:ext>
              </a:extLst>
            </p:cNvPr>
            <p:cNvSpPr txBox="1"/>
            <p:nvPr/>
          </p:nvSpPr>
          <p:spPr>
            <a:xfrm>
              <a:off x="457200" y="5461000"/>
              <a:ext cx="8547100" cy="923330"/>
            </a:xfrm>
            <a:prstGeom prst="rect">
              <a:avLst/>
            </a:prstGeom>
            <a:noFill/>
          </p:spPr>
          <p:txBody>
            <a:bodyPr wrap="square" rtlCol="0">
              <a:spAutoFit/>
            </a:bodyPr>
            <a:lstStyle/>
            <a:p>
              <a:r>
                <a:rPr lang="en-US" dirty="0"/>
                <a:t>A plane moving with velocity v at an angle    with the horizontal is “h” meters above the ground.  A coke bottle is released out its window.  How fast is the bottle moving just before it hits the ground? </a:t>
              </a:r>
            </a:p>
          </p:txBody>
        </p:sp>
        <p:graphicFrame>
          <p:nvGraphicFramePr>
            <p:cNvPr id="15" name="Object 14">
              <a:extLst>
                <a:ext uri="{FF2B5EF4-FFF2-40B4-BE49-F238E27FC236}">
                  <a16:creationId xmlns:a16="http://schemas.microsoft.com/office/drawing/2014/main" id="{DBEEAC6F-60E4-F043-840D-0EAC19D0654D}"/>
                </a:ext>
              </a:extLst>
            </p:cNvPr>
            <p:cNvGraphicFramePr>
              <a:graphicFrameLocks noChangeAspect="1"/>
            </p:cNvGraphicFramePr>
            <p:nvPr>
              <p:extLst>
                <p:ext uri="{D42A27DB-BD31-4B8C-83A1-F6EECF244321}">
                  <p14:modId xmlns:p14="http://schemas.microsoft.com/office/powerpoint/2010/main" val="2200494417"/>
                </p:ext>
              </p:extLst>
            </p:nvPr>
          </p:nvGraphicFramePr>
          <p:xfrm>
            <a:off x="4800346" y="5509767"/>
            <a:ext cx="204787" cy="284163"/>
          </p:xfrm>
          <a:graphic>
            <a:graphicData uri="http://schemas.openxmlformats.org/presentationml/2006/ole">
              <mc:AlternateContent xmlns:mc="http://schemas.openxmlformats.org/markup-compatibility/2006">
                <mc:Choice xmlns:v="urn:schemas-microsoft-com:vml" Requires="v">
                  <p:oleObj spid="_x0000_s35891" name="Equation" r:id="rId5" imgW="127000" imgH="177800" progId="Equation.DSMT4">
                    <p:embed/>
                  </p:oleObj>
                </mc:Choice>
                <mc:Fallback>
                  <p:oleObj name="Equation" r:id="rId5" imgW="127000" imgH="177800" progId="Equation.DSMT4">
                    <p:embed/>
                    <p:pic>
                      <p:nvPicPr>
                        <p:cNvPr id="57" name="Object 56"/>
                        <p:cNvPicPr/>
                        <p:nvPr/>
                      </p:nvPicPr>
                      <p:blipFill>
                        <a:blip r:embed="rId6"/>
                        <a:stretch>
                          <a:fillRect/>
                        </a:stretch>
                      </p:blipFill>
                      <p:spPr>
                        <a:xfrm>
                          <a:off x="4800346" y="5509767"/>
                          <a:ext cx="204787" cy="284163"/>
                        </a:xfrm>
                        <a:prstGeom prst="rect">
                          <a:avLst/>
                        </a:prstGeom>
                      </p:spPr>
                    </p:pic>
                  </p:oleObj>
                </mc:Fallback>
              </mc:AlternateContent>
            </a:graphicData>
          </a:graphic>
        </p:graphicFrame>
      </p:grpSp>
      <p:graphicFrame>
        <p:nvGraphicFramePr>
          <p:cNvPr id="19" name="Object 20">
            <a:extLst>
              <a:ext uri="{FF2B5EF4-FFF2-40B4-BE49-F238E27FC236}">
                <a16:creationId xmlns:a16="http://schemas.microsoft.com/office/drawing/2014/main" id="{A96A22CA-C237-DA43-9F43-0681B16D222B}"/>
              </a:ext>
            </a:extLst>
          </p:cNvPr>
          <p:cNvGraphicFramePr>
            <a:graphicFrameLocks noChangeAspect="1"/>
          </p:cNvGraphicFramePr>
          <p:nvPr>
            <p:extLst>
              <p:ext uri="{D42A27DB-BD31-4B8C-83A1-F6EECF244321}">
                <p14:modId xmlns:p14="http://schemas.microsoft.com/office/powerpoint/2010/main" val="3459004637"/>
              </p:ext>
            </p:extLst>
          </p:nvPr>
        </p:nvGraphicFramePr>
        <p:xfrm>
          <a:off x="421533" y="4283749"/>
          <a:ext cx="160234" cy="207105"/>
        </p:xfrm>
        <a:graphic>
          <a:graphicData uri="http://schemas.openxmlformats.org/presentationml/2006/ole">
            <mc:AlternateContent xmlns:mc="http://schemas.openxmlformats.org/markup-compatibility/2006">
              <mc:Choice xmlns:v="urn:schemas-microsoft-com:vml" Requires="v">
                <p:oleObj spid="_x0000_s35892" name="Equation" r:id="rId7" imgW="127000" imgH="165100" progId="Equation.DSMT4">
                  <p:embed/>
                </p:oleObj>
              </mc:Choice>
              <mc:Fallback>
                <p:oleObj name="Equation" r:id="rId7" imgW="127000" imgH="165100" progId="Equation.DSMT4">
                  <p:embed/>
                  <p:pic>
                    <p:nvPicPr>
                      <p:cNvPr id="49" name="Object 20"/>
                      <p:cNvPicPr>
                        <a:picLocks noChangeAspect="1" noChangeArrowheads="1"/>
                      </p:cNvPicPr>
                      <p:nvPr/>
                    </p:nvPicPr>
                    <p:blipFill>
                      <a:blip r:embed="rId8"/>
                      <a:srcRect/>
                      <a:stretch>
                        <a:fillRect/>
                      </a:stretch>
                    </p:blipFill>
                    <p:spPr bwMode="auto">
                      <a:xfrm>
                        <a:off x="421533" y="4283749"/>
                        <a:ext cx="160234" cy="2071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oleObj>
              </mc:Fallback>
            </mc:AlternateContent>
          </a:graphicData>
        </a:graphic>
      </p:graphicFrame>
      <p:graphicFrame>
        <p:nvGraphicFramePr>
          <p:cNvPr id="21" name="Object 20">
            <a:extLst>
              <a:ext uri="{FF2B5EF4-FFF2-40B4-BE49-F238E27FC236}">
                <a16:creationId xmlns:a16="http://schemas.microsoft.com/office/drawing/2014/main" id="{B289FBD7-9EDC-0546-AACF-5C4C5AEFBE50}"/>
              </a:ext>
            </a:extLst>
          </p:cNvPr>
          <p:cNvGraphicFramePr>
            <a:graphicFrameLocks noChangeAspect="1"/>
          </p:cNvGraphicFramePr>
          <p:nvPr>
            <p:extLst>
              <p:ext uri="{D42A27DB-BD31-4B8C-83A1-F6EECF244321}">
                <p14:modId xmlns:p14="http://schemas.microsoft.com/office/powerpoint/2010/main" val="2742155863"/>
              </p:ext>
            </p:extLst>
          </p:nvPr>
        </p:nvGraphicFramePr>
        <p:xfrm>
          <a:off x="2604330" y="1716511"/>
          <a:ext cx="142875" cy="158750"/>
        </p:xfrm>
        <a:graphic>
          <a:graphicData uri="http://schemas.openxmlformats.org/presentationml/2006/ole">
            <mc:AlternateContent xmlns:mc="http://schemas.openxmlformats.org/markup-compatibility/2006">
              <mc:Choice xmlns:v="urn:schemas-microsoft-com:vml" Requires="v">
                <p:oleObj spid="_x0000_s35893" name="Equation" r:id="rId9" imgW="114300" imgH="127000" progId="Equation.DSMT4">
                  <p:embed/>
                </p:oleObj>
              </mc:Choice>
              <mc:Fallback>
                <p:oleObj name="Equation" r:id="rId9" imgW="114300" imgH="127000" progId="Equation.DSMT4">
                  <p:embed/>
                  <p:pic>
                    <p:nvPicPr>
                      <p:cNvPr id="19" name="Object 20">
                        <a:extLst>
                          <a:ext uri="{FF2B5EF4-FFF2-40B4-BE49-F238E27FC236}">
                            <a16:creationId xmlns:a16="http://schemas.microsoft.com/office/drawing/2014/main" id="{A96A22CA-C237-DA43-9F43-0681B16D222B}"/>
                          </a:ext>
                        </a:extLst>
                      </p:cNvPr>
                      <p:cNvPicPr>
                        <a:picLocks noChangeAspect="1" noChangeArrowheads="1"/>
                      </p:cNvPicPr>
                      <p:nvPr/>
                    </p:nvPicPr>
                    <p:blipFill>
                      <a:blip r:embed="rId10"/>
                      <a:srcRect/>
                      <a:stretch>
                        <a:fillRect/>
                      </a:stretch>
                    </p:blipFill>
                    <p:spPr bwMode="auto">
                      <a:xfrm>
                        <a:off x="2604330" y="1716511"/>
                        <a:ext cx="142875" cy="1587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oleObj>
              </mc:Fallback>
            </mc:AlternateContent>
          </a:graphicData>
        </a:graphic>
      </p:graphicFrame>
      <p:graphicFrame>
        <p:nvGraphicFramePr>
          <p:cNvPr id="22" name="Object 21">
            <a:extLst>
              <a:ext uri="{FF2B5EF4-FFF2-40B4-BE49-F238E27FC236}">
                <a16:creationId xmlns:a16="http://schemas.microsoft.com/office/drawing/2014/main" id="{986E6976-F883-0C49-8A29-F02B976B29C4}"/>
              </a:ext>
            </a:extLst>
          </p:cNvPr>
          <p:cNvGraphicFramePr>
            <a:graphicFrameLocks noChangeAspect="1"/>
          </p:cNvGraphicFramePr>
          <p:nvPr>
            <p:extLst>
              <p:ext uri="{D42A27DB-BD31-4B8C-83A1-F6EECF244321}">
                <p14:modId xmlns:p14="http://schemas.microsoft.com/office/powerpoint/2010/main" val="4064296963"/>
              </p:ext>
            </p:extLst>
          </p:nvPr>
        </p:nvGraphicFramePr>
        <p:xfrm>
          <a:off x="2517018" y="2070437"/>
          <a:ext cx="158750" cy="222250"/>
        </p:xfrm>
        <a:graphic>
          <a:graphicData uri="http://schemas.openxmlformats.org/presentationml/2006/ole">
            <mc:AlternateContent xmlns:mc="http://schemas.openxmlformats.org/markup-compatibility/2006">
              <mc:Choice xmlns:v="urn:schemas-microsoft-com:vml" Requires="v">
                <p:oleObj spid="_x0000_s35894" name="Equation" r:id="rId11" imgW="127000" imgH="177800" progId="Equation.DSMT4">
                  <p:embed/>
                </p:oleObj>
              </mc:Choice>
              <mc:Fallback>
                <p:oleObj name="Equation" r:id="rId11" imgW="127000" imgH="177800" progId="Equation.DSMT4">
                  <p:embed/>
                  <p:pic>
                    <p:nvPicPr>
                      <p:cNvPr id="21" name="Object 20">
                        <a:extLst>
                          <a:ext uri="{FF2B5EF4-FFF2-40B4-BE49-F238E27FC236}">
                            <a16:creationId xmlns:a16="http://schemas.microsoft.com/office/drawing/2014/main" id="{B289FBD7-9EDC-0546-AACF-5C4C5AEFBE50}"/>
                          </a:ext>
                        </a:extLst>
                      </p:cNvPr>
                      <p:cNvPicPr>
                        <a:picLocks noChangeAspect="1" noChangeArrowheads="1"/>
                      </p:cNvPicPr>
                      <p:nvPr/>
                    </p:nvPicPr>
                    <p:blipFill>
                      <a:blip r:embed="rId12"/>
                      <a:srcRect/>
                      <a:stretch>
                        <a:fillRect/>
                      </a:stretch>
                    </p:blipFill>
                    <p:spPr bwMode="auto">
                      <a:xfrm>
                        <a:off x="2517018" y="2070437"/>
                        <a:ext cx="158750" cy="222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oleObj>
              </mc:Fallback>
            </mc:AlternateContent>
          </a:graphicData>
        </a:graphic>
      </p:graphicFrame>
      <p:cxnSp>
        <p:nvCxnSpPr>
          <p:cNvPr id="8" name="Straight Connector 7">
            <a:extLst>
              <a:ext uri="{FF2B5EF4-FFF2-40B4-BE49-F238E27FC236}">
                <a16:creationId xmlns:a16="http://schemas.microsoft.com/office/drawing/2014/main" id="{9B7C8EBF-0D02-EF41-89A6-87BABB1A1BC5}"/>
              </a:ext>
            </a:extLst>
          </p:cNvPr>
          <p:cNvCxnSpPr/>
          <p:nvPr/>
        </p:nvCxnSpPr>
        <p:spPr>
          <a:xfrm>
            <a:off x="2382080" y="2340548"/>
            <a:ext cx="387350" cy="0"/>
          </a:xfrm>
          <a:prstGeom prst="line">
            <a:avLst/>
          </a:prstGeom>
          <a:ln w="9525">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17" name="Freeform 16">
            <a:extLst>
              <a:ext uri="{FF2B5EF4-FFF2-40B4-BE49-F238E27FC236}">
                <a16:creationId xmlns:a16="http://schemas.microsoft.com/office/drawing/2014/main" id="{C08FBB19-5694-1B43-9DD1-A0669058471B}"/>
              </a:ext>
            </a:extLst>
          </p:cNvPr>
          <p:cNvSpPr/>
          <p:nvPr/>
        </p:nvSpPr>
        <p:spPr>
          <a:xfrm>
            <a:off x="2413830" y="2095837"/>
            <a:ext cx="79039" cy="241300"/>
          </a:xfrm>
          <a:custGeom>
            <a:avLst/>
            <a:gdLst>
              <a:gd name="connsiteX0" fmla="*/ 0 w 79039"/>
              <a:gd name="connsiteY0" fmla="*/ 0 h 241300"/>
              <a:gd name="connsiteX1" fmla="*/ 69850 w 79039"/>
              <a:gd name="connsiteY1" fmla="*/ 139700 h 241300"/>
              <a:gd name="connsiteX2" fmla="*/ 76200 w 79039"/>
              <a:gd name="connsiteY2" fmla="*/ 241300 h 241300"/>
            </a:gdLst>
            <a:ahLst/>
            <a:cxnLst>
              <a:cxn ang="0">
                <a:pos x="connsiteX0" y="connsiteY0"/>
              </a:cxn>
              <a:cxn ang="0">
                <a:pos x="connsiteX1" y="connsiteY1"/>
              </a:cxn>
              <a:cxn ang="0">
                <a:pos x="connsiteX2" y="connsiteY2"/>
              </a:cxn>
            </a:cxnLst>
            <a:rect l="l" t="t" r="r" b="b"/>
            <a:pathLst>
              <a:path w="79039" h="241300">
                <a:moveTo>
                  <a:pt x="0" y="0"/>
                </a:moveTo>
                <a:cubicBezTo>
                  <a:pt x="28575" y="49741"/>
                  <a:pt x="57150" y="99483"/>
                  <a:pt x="69850" y="139700"/>
                </a:cubicBezTo>
                <a:cubicBezTo>
                  <a:pt x="82550" y="179917"/>
                  <a:pt x="79375" y="210608"/>
                  <a:pt x="76200" y="241300"/>
                </a:cubicBezTo>
              </a:path>
            </a:pathLst>
          </a:cu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TextBox 24">
            <a:extLst>
              <a:ext uri="{FF2B5EF4-FFF2-40B4-BE49-F238E27FC236}">
                <a16:creationId xmlns:a16="http://schemas.microsoft.com/office/drawing/2014/main" id="{C042E29D-9D02-114C-B337-674F0B1E81E5}"/>
              </a:ext>
            </a:extLst>
          </p:cNvPr>
          <p:cNvSpPr txBox="1"/>
          <p:nvPr/>
        </p:nvSpPr>
        <p:spPr>
          <a:xfrm>
            <a:off x="421533" y="5648101"/>
            <a:ext cx="8547100" cy="646331"/>
          </a:xfrm>
          <a:prstGeom prst="rect">
            <a:avLst/>
          </a:prstGeom>
          <a:noFill/>
        </p:spPr>
        <p:txBody>
          <a:bodyPr wrap="square" rtlCol="0">
            <a:spAutoFit/>
          </a:bodyPr>
          <a:lstStyle/>
          <a:p>
            <a:r>
              <a:rPr lang="en-US" dirty="0"/>
              <a:t>The Work/Energy Theorem might work, except the work gravity does is going to change from point to point.  So what to do?</a:t>
            </a:r>
          </a:p>
        </p:txBody>
      </p:sp>
    </p:spTree>
    <p:extLst>
      <p:ext uri="{BB962C8B-B14F-4D97-AF65-F5344CB8AC3E}">
        <p14:creationId xmlns:p14="http://schemas.microsoft.com/office/powerpoint/2010/main" val="29381434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imes New Roman-Arial">
      <a:maj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34800</TotalTime>
  <Words>488</Words>
  <Application>Microsoft Macintosh PowerPoint</Application>
  <PresentationFormat>On-screen Show (4:3)</PresentationFormat>
  <Paragraphs>50</Paragraphs>
  <Slides>7</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7</vt:i4>
      </vt:variant>
    </vt:vector>
  </HeadingPairs>
  <TitlesOfParts>
    <vt:vector size="16" baseType="lpstr">
      <vt:lpstr>Apple Chancery</vt:lpstr>
      <vt:lpstr>Arial</vt:lpstr>
      <vt:lpstr>Calibri</vt:lpstr>
      <vt:lpstr>Cambria Math</vt:lpstr>
      <vt:lpstr>Palatino Linotype</vt:lpstr>
      <vt:lpstr>Times New Roman</vt:lpstr>
      <vt:lpstr>Office Theme</vt:lpstr>
      <vt:lpstr>Equation.DSMT4</vt:lpstr>
      <vt:lpstr>Equation</vt:lpstr>
      <vt:lpstr>General announcements</vt:lpstr>
      <vt:lpstr>PowerPoint Presentation</vt:lpstr>
      <vt:lpstr>PowerPoint Presentation</vt:lpstr>
      <vt:lpstr>Work and energy</vt:lpstr>
      <vt:lpstr>PowerPoint Presentation</vt:lpstr>
      <vt:lpstr>Problem 5.6 – with friction</vt:lpstr>
      <vt:lpstr>So Consider . . . </vt:lpstr>
    </vt:vector>
  </TitlesOfParts>
  <Company>Polytechnic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Craig Fletcher</dc:creator>
  <cp:lastModifiedBy>Microsoft Office User</cp:lastModifiedBy>
  <cp:revision>709</cp:revision>
  <cp:lastPrinted>2017-11-14T01:56:41Z</cp:lastPrinted>
  <dcterms:created xsi:type="dcterms:W3CDTF">2017-08-16T17:34:12Z</dcterms:created>
  <dcterms:modified xsi:type="dcterms:W3CDTF">2020-10-08T01:11:54Z</dcterms:modified>
</cp:coreProperties>
</file>